
<file path=[Content_Types].xml><?xml version="1.0" encoding="utf-8"?>
<Types xmlns="http://schemas.openxmlformats.org/package/2006/content-types">
  <Default Extension="docx" ContentType="application/vnd.openxmlformats-officedocument.wordprocessingml.document"/>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31"/>
  </p:notesMasterIdLst>
  <p:sldIdLst>
    <p:sldId id="257" r:id="rId3"/>
    <p:sldId id="305" r:id="rId4"/>
    <p:sldId id="373" r:id="rId5"/>
    <p:sldId id="316" r:id="rId6"/>
    <p:sldId id="371" r:id="rId7"/>
    <p:sldId id="354" r:id="rId8"/>
    <p:sldId id="356" r:id="rId9"/>
    <p:sldId id="358" r:id="rId10"/>
    <p:sldId id="359" r:id="rId11"/>
    <p:sldId id="360" r:id="rId12"/>
    <p:sldId id="357" r:id="rId13"/>
    <p:sldId id="361" r:id="rId14"/>
    <p:sldId id="362" r:id="rId15"/>
    <p:sldId id="375" r:id="rId16"/>
    <p:sldId id="365" r:id="rId17"/>
    <p:sldId id="367" r:id="rId18"/>
    <p:sldId id="370" r:id="rId19"/>
    <p:sldId id="369" r:id="rId20"/>
    <p:sldId id="368" r:id="rId21"/>
    <p:sldId id="339" r:id="rId22"/>
    <p:sldId id="340" r:id="rId23"/>
    <p:sldId id="341" r:id="rId24"/>
    <p:sldId id="376" r:id="rId25"/>
    <p:sldId id="377" r:id="rId26"/>
    <p:sldId id="342" r:id="rId27"/>
    <p:sldId id="372" r:id="rId28"/>
    <p:sldId id="374" r:id="rId29"/>
    <p:sldId id="335" r:id="rId30"/>
  </p:sldIdLst>
  <p:sldSz cx="9144000" cy="5143500" type="screen16x9"/>
  <p:notesSz cx="7772400" cy="10058400"/>
  <p:embeddedFontLst>
    <p:embeddedFont>
      <p:font typeface="Century Gothic" panose="020B050202020202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7" roundtripDataSignature="AMtx7mjHpIHVG5c9iI7v+CJk2pqkVEnTI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F59B6C2-4CB9-4DE1-A03A-684222E27876}">
  <a:tblStyle styleId="{CF59B6C2-4CB9-4DE1-A03A-684222E27876}"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CEAE6"/>
          </a:solidFill>
        </a:fill>
      </a:tcStyle>
    </a:wholeTbl>
    <a:band1H>
      <a:tcTxStyle b="off" i="off"/>
      <a:tcStyle>
        <a:tcBdr/>
        <a:fill>
          <a:solidFill>
            <a:srgbClr val="F9D3CA"/>
          </a:solidFill>
        </a:fill>
      </a:tcStyle>
    </a:band1H>
    <a:band2H>
      <a:tcTxStyle b="off" i="off"/>
      <a:tcStyle>
        <a:tcBdr/>
      </a:tcStyle>
    </a:band2H>
    <a:band1V>
      <a:tcTxStyle b="off" i="off"/>
      <a:tcStyle>
        <a:tcBdr/>
        <a:fill>
          <a:solidFill>
            <a:srgbClr val="F9D3CA"/>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3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95650" y="754375"/>
            <a:ext cx="518185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notes"/>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5" name="Google Shape;125;p1: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p2: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67538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67CD502E-41A5-46B1-EB90-3C5480EB6677}"/>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2764D62C-9B72-CF60-3580-695892B179C2}"/>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p2:notes">
            <a:extLst>
              <a:ext uri="{FF2B5EF4-FFF2-40B4-BE49-F238E27FC236}">
                <a16:creationId xmlns:a16="http://schemas.microsoft.com/office/drawing/2014/main" id="{E4CEACA6-D62B-CDE1-6125-820DF47BE80C}"/>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64443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2119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8778D058-9C89-B0BB-B1CE-21019429EC6F}"/>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3398204D-3258-36D3-50DD-6DEE30454886}"/>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7E38905A-8ABE-5D6D-E10D-2E797A7E1EDD}"/>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16201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8D20D39B-667E-40EA-61E7-13E5C8F691DA}"/>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F9980EA6-35B3-A391-4160-D1FC65880461}"/>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FC51A2FB-0507-012D-AACE-BDA3CA221A31}"/>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00549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D8F5715F-EB2D-B92B-379E-FE747D8A25E1}"/>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399C4E4E-0A46-8651-567B-F053D3D48047}"/>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A2E469BC-106F-B868-D930-2F3D0661005B}"/>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5324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6F148256-8F74-1582-95A0-6FDBE6B6ABD9}"/>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FAB61E34-5226-E9DA-0563-8C6D5C9F8BDE}"/>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B5C07E35-66FF-A02F-D89F-C54FB0AEB7F8}"/>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7297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41B53FED-FEC0-642F-E87C-3C011EEBB7F2}"/>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A2ED7A98-F5FE-4AB5-D803-915F3A666EC0}"/>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C1D8BB60-3646-60F2-1170-9E9C68072131}"/>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78353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4EB04C57-B339-1498-8974-E3616522EADA}"/>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5C336EAD-9BBA-253F-8C47-A5A4372A0375}"/>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37824018-5654-7F91-F6EE-1B395FBDD5C8}"/>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04266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F862B283-780F-6D76-76AA-DC1C083B08FB}"/>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D144A480-ABCE-10D7-874F-07BA308BCECF}"/>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F368D45B-DEFD-4B1A-8BDA-F5CC4AEEE609}"/>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51089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45AAC59C-B6E8-A236-07EC-5E6802CBAE80}"/>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E594D656-67C8-E4D9-D81B-2FE203FD3799}"/>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559A9607-752E-1501-A7F1-5A2A6136E088}"/>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60280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F087448B-E0F3-E424-BCEC-6C030B0ED3BF}"/>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45B04695-FF89-C2C1-199D-CB44C794205D}"/>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499FDF13-C009-BBE6-FB36-EEB8147572B1}"/>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8031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B10070DF-8737-26A5-1001-25BF4BAEDA08}"/>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DC33F75D-0C91-9A12-4856-A547B298065F}"/>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180E54FC-6ECD-1F9C-0B14-F25486CF34A6}"/>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34581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CC011DFA-4921-3E18-419E-5BF6EDBE65EC}"/>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25004C39-EBFE-5C57-ECD5-F07B955926C5}"/>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9C216400-5D7E-A604-3B50-8AF6539B76A2}"/>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3754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490592F9-F80A-B077-80EF-E1212C5D7AE2}"/>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33B7AF5C-6132-44D0-50F7-BEB7021F29F2}"/>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6B35CB6D-736B-80B4-D81A-48713C96789E}"/>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9346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ECC48BEB-F1F5-C8FC-50EF-9890DA69C2FC}"/>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4D9C1578-E520-E932-6ECF-EC3E6D9324C2}"/>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2F553348-5453-F11E-68AF-082AF8931309}"/>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6550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490592F9-F80A-B077-80EF-E1212C5D7AE2}"/>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33B7AF5C-6132-44D0-50F7-BEB7021F29F2}"/>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6B35CB6D-736B-80B4-D81A-48713C96789E}"/>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39102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490592F9-F80A-B077-80EF-E1212C5D7AE2}"/>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33B7AF5C-6132-44D0-50F7-BEB7021F29F2}"/>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6B35CB6D-736B-80B4-D81A-48713C96789E}"/>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89332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A14A4FAE-3C8A-4B19-8BA7-5DF6AEFC2AC9}"/>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DA6EDFEA-8155-75D1-3ECC-5AD9F9CFF948}"/>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35E362D4-2458-8F3A-BC91-17D3D03E9619}"/>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4320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B0E0AA2D-7C24-D0BE-5AB1-A46C96D450F4}"/>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9A2ED650-EE0B-827F-011B-A50F3FC22A78}"/>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1CA9883D-D889-0F5E-CC11-467A87DCEBBF}"/>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541487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293AFC99-DDFA-5AD0-6F3B-23C4CC9387FB}"/>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3CE2DA29-219B-5DF6-20BD-379F189B739B}"/>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FAA5ABC2-9902-3AE0-D94C-CFBD145CC8E4}"/>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4480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0E297AF9-F790-C4F9-7E1E-9477EEFD859F}"/>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EDED1434-1F64-96E0-460A-246464C0F34D}"/>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EB532153-069F-746F-C9FC-714D4BD61512}"/>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77451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15362A84-CD02-1788-F094-08ABBEAD9982}"/>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7E5F58A3-02EC-3B2F-7C35-65154AAA0837}"/>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DD8BB86D-A81B-5044-FB62-72D50DF401B1}"/>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3668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F4915D3E-8D31-FF26-7BBC-C04274800230}"/>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5D624E4B-01B2-F0A8-5EA3-13039B549DBF}"/>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4630B22B-9466-D07C-9414-55A760EDCFAD}"/>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335593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7550775D-2C09-44D1-FED6-46C10A43806C}"/>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7E93F3A5-B03A-A7C7-2DA0-1642B279A816}"/>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4BC829DC-AA66-D321-95B1-485EAE6BAFBA}"/>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86306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6112F049-8E37-2AC8-B2AE-FF9BFEB84505}"/>
            </a:ext>
          </a:extLst>
        </p:cNvPr>
        <p:cNvGrpSpPr/>
        <p:nvPr/>
      </p:nvGrpSpPr>
      <p:grpSpPr>
        <a:xfrm>
          <a:off x="0" y="0"/>
          <a:ext cx="0" cy="0"/>
          <a:chOff x="0" y="0"/>
          <a:chExt cx="0" cy="0"/>
        </a:xfrm>
      </p:grpSpPr>
      <p:sp>
        <p:nvSpPr>
          <p:cNvPr id="131" name="Google Shape;131;p2:notes">
            <a:extLst>
              <a:ext uri="{FF2B5EF4-FFF2-40B4-BE49-F238E27FC236}">
                <a16:creationId xmlns:a16="http://schemas.microsoft.com/office/drawing/2014/main" id="{C6187C54-6DD1-B4C9-9EA8-70EEEE77BFDA}"/>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32" name="Google Shape;132;p2:notes">
            <a:extLst>
              <a:ext uri="{FF2B5EF4-FFF2-40B4-BE49-F238E27FC236}">
                <a16:creationId xmlns:a16="http://schemas.microsoft.com/office/drawing/2014/main" id="{CD6FA9E7-DBCC-9C6B-D179-F8DD59D8D2C6}"/>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097794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8E92440F-8FEB-7CFC-958E-AE256F2CBA9E}"/>
            </a:ext>
          </a:extLst>
        </p:cNvPr>
        <p:cNvGrpSpPr/>
        <p:nvPr/>
      </p:nvGrpSpPr>
      <p:grpSpPr>
        <a:xfrm>
          <a:off x="0" y="0"/>
          <a:ext cx="0" cy="0"/>
          <a:chOff x="0" y="0"/>
          <a:chExt cx="0" cy="0"/>
        </a:xfrm>
      </p:grpSpPr>
      <p:sp>
        <p:nvSpPr>
          <p:cNvPr id="244" name="Google Shape;244;p10:notes">
            <a:extLst>
              <a:ext uri="{FF2B5EF4-FFF2-40B4-BE49-F238E27FC236}">
                <a16:creationId xmlns:a16="http://schemas.microsoft.com/office/drawing/2014/main" id="{8CE979DA-F048-0E49-8EBC-BF8C84190164}"/>
              </a:ext>
            </a:extLst>
          </p:cNvPr>
          <p:cNvSpPr txBox="1">
            <a:spLocks noGrp="1"/>
          </p:cNvSpPr>
          <p:nvPr>
            <p:ph type="body" idx="1"/>
          </p:nvPr>
        </p:nvSpPr>
        <p:spPr>
          <a:xfrm>
            <a:off x="777225" y="4777725"/>
            <a:ext cx="6217900" cy="45262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5" name="Google Shape;245;p10:notes">
            <a:extLst>
              <a:ext uri="{FF2B5EF4-FFF2-40B4-BE49-F238E27FC236}">
                <a16:creationId xmlns:a16="http://schemas.microsoft.com/office/drawing/2014/main" id="{DCC774C9-1039-1A12-8177-BD2B162E3F03}"/>
              </a:ext>
            </a:extLst>
          </p:cNvPr>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52679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7"/>
        <p:cNvGrpSpPr/>
        <p:nvPr/>
      </p:nvGrpSpPr>
      <p:grpSpPr>
        <a:xfrm>
          <a:off x="0" y="0"/>
          <a:ext cx="0" cy="0"/>
          <a:chOff x="0" y="0"/>
          <a:chExt cx="0" cy="0"/>
        </a:xfrm>
      </p:grpSpPr>
      <p:sp>
        <p:nvSpPr>
          <p:cNvPr id="18" name="Google Shape;18;p15"/>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subTitle" idx="1"/>
          </p:nvPr>
        </p:nvSpPr>
        <p:spPr>
          <a:xfrm>
            <a:off x="457200" y="1203480"/>
            <a:ext cx="8229240" cy="2982960"/>
          </a:xfrm>
          <a:prstGeom prst="rect">
            <a:avLst/>
          </a:prstGeom>
          <a:noFill/>
          <a:ln>
            <a:noFill/>
          </a:ln>
        </p:spPr>
        <p:txBody>
          <a:bodyPr spcFirstLastPara="1" wrap="square" lIns="0" tIns="0" rIns="0" bIns="0" anchor="ctr" anchorCtr="0">
            <a:norm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20"/>
        <p:cNvGrpSpPr/>
        <p:nvPr/>
      </p:nvGrpSpPr>
      <p:grpSpPr>
        <a:xfrm>
          <a:off x="0" y="0"/>
          <a:ext cx="0" cy="0"/>
          <a:chOff x="0" y="0"/>
          <a:chExt cx="0" cy="0"/>
        </a:xfrm>
      </p:grpSpPr>
      <p:sp>
        <p:nvSpPr>
          <p:cNvPr id="21" name="Google Shape;21;p16"/>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6"/>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23"/>
        <p:cNvGrpSpPr/>
        <p:nvPr/>
      </p:nvGrpSpPr>
      <p:grpSpPr>
        <a:xfrm>
          <a:off x="0" y="0"/>
          <a:ext cx="0" cy="0"/>
          <a:chOff x="0" y="0"/>
          <a:chExt cx="0" cy="0"/>
        </a:xfrm>
      </p:grpSpPr>
      <p:sp>
        <p:nvSpPr>
          <p:cNvPr id="24" name="Google Shape;24;p17"/>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7"/>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7"/>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9"/>
        <p:cNvGrpSpPr/>
        <p:nvPr/>
      </p:nvGrpSpPr>
      <p:grpSpPr>
        <a:xfrm>
          <a:off x="0" y="0"/>
          <a:ext cx="0" cy="0"/>
          <a:chOff x="0" y="0"/>
          <a:chExt cx="0" cy="0"/>
        </a:xfrm>
      </p:grpSpPr>
      <p:sp>
        <p:nvSpPr>
          <p:cNvPr id="30" name="Google Shape;30;p19"/>
          <p:cNvSpPr txBox="1">
            <a:spLocks noGrp="1"/>
          </p:cNvSpPr>
          <p:nvPr>
            <p:ph type="subTitle" idx="1"/>
          </p:nvPr>
        </p:nvSpPr>
        <p:spPr>
          <a:xfrm>
            <a:off x="457200" y="205200"/>
            <a:ext cx="8229240" cy="3981240"/>
          </a:xfrm>
          <a:prstGeom prst="rect">
            <a:avLst/>
          </a:prstGeom>
          <a:noFill/>
          <a:ln>
            <a:noFill/>
          </a:ln>
        </p:spPr>
        <p:txBody>
          <a:bodyPr spcFirstLastPara="1" wrap="square" lIns="0" tIns="0" rIns="0" bIns="0" anchor="ctr" anchorCtr="0">
            <a:norm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31"/>
        <p:cNvGrpSpPr/>
        <p:nvPr/>
      </p:nvGrpSpPr>
      <p:grpSpPr>
        <a:xfrm>
          <a:off x="0" y="0"/>
          <a:ext cx="0" cy="0"/>
          <a:chOff x="0" y="0"/>
          <a:chExt cx="0" cy="0"/>
        </a:xfrm>
      </p:grpSpPr>
      <p:sp>
        <p:nvSpPr>
          <p:cNvPr id="32" name="Google Shape;32;p20"/>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0"/>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0"/>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20"/>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6"/>
        <p:cNvGrpSpPr/>
        <p:nvPr/>
      </p:nvGrpSpPr>
      <p:grpSpPr>
        <a:xfrm>
          <a:off x="0" y="0"/>
          <a:ext cx="0" cy="0"/>
          <a:chOff x="0" y="0"/>
          <a:chExt cx="0" cy="0"/>
        </a:xfrm>
      </p:grpSpPr>
      <p:sp>
        <p:nvSpPr>
          <p:cNvPr id="37" name="Google Shape;37;p21"/>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1"/>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21"/>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1"/>
          <p:cNvSpPr txBox="1">
            <a:spLocks noGrp="1"/>
          </p:cNvSpPr>
          <p:nvPr>
            <p:ph type="body" idx="3"/>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41"/>
        <p:cNvGrpSpPr/>
        <p:nvPr/>
      </p:nvGrpSpPr>
      <p:grpSpPr>
        <a:xfrm>
          <a:off x="0" y="0"/>
          <a:ext cx="0" cy="0"/>
          <a:chOff x="0" y="0"/>
          <a:chExt cx="0" cy="0"/>
        </a:xfrm>
      </p:grpSpPr>
      <p:sp>
        <p:nvSpPr>
          <p:cNvPr id="42" name="Google Shape;42;p22"/>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2"/>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2"/>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2"/>
          <p:cNvSpPr txBox="1">
            <a:spLocks noGrp="1"/>
          </p:cNvSpPr>
          <p:nvPr>
            <p:ph type="body" idx="3"/>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6"/>
        <p:cNvGrpSpPr/>
        <p:nvPr/>
      </p:nvGrpSpPr>
      <p:grpSpPr>
        <a:xfrm>
          <a:off x="0" y="0"/>
          <a:ext cx="0" cy="0"/>
          <a:chOff x="0" y="0"/>
          <a:chExt cx="0" cy="0"/>
        </a:xfrm>
      </p:grpSpPr>
      <p:sp>
        <p:nvSpPr>
          <p:cNvPr id="47" name="Google Shape;47;p23"/>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3"/>
          <p:cNvSpPr txBox="1">
            <a:spLocks noGrp="1"/>
          </p:cNvSpPr>
          <p:nvPr>
            <p:ph type="body" idx="1"/>
          </p:nvPr>
        </p:nvSpPr>
        <p:spPr>
          <a:xfrm>
            <a:off x="457200" y="1203480"/>
            <a:ext cx="822924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3"/>
          <p:cNvSpPr txBox="1">
            <a:spLocks noGrp="1"/>
          </p:cNvSpPr>
          <p:nvPr>
            <p:ph type="body" idx="2"/>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50"/>
        <p:cNvGrpSpPr/>
        <p:nvPr/>
      </p:nvGrpSpPr>
      <p:grpSpPr>
        <a:xfrm>
          <a:off x="0" y="0"/>
          <a:ext cx="0" cy="0"/>
          <a:chOff x="0" y="0"/>
          <a:chExt cx="0" cy="0"/>
        </a:xfrm>
      </p:grpSpPr>
      <p:sp>
        <p:nvSpPr>
          <p:cNvPr id="51" name="Google Shape;51;p24"/>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4"/>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24"/>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24"/>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24"/>
          <p:cNvSpPr txBox="1">
            <a:spLocks noGrp="1"/>
          </p:cNvSpPr>
          <p:nvPr>
            <p:ph type="body" idx="4"/>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56"/>
        <p:cNvGrpSpPr/>
        <p:nvPr/>
      </p:nvGrpSpPr>
      <p:grpSpPr>
        <a:xfrm>
          <a:off x="0" y="0"/>
          <a:ext cx="0" cy="0"/>
          <a:chOff x="0" y="0"/>
          <a:chExt cx="0" cy="0"/>
        </a:xfrm>
      </p:grpSpPr>
      <p:sp>
        <p:nvSpPr>
          <p:cNvPr id="57" name="Google Shape;57;p25"/>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5"/>
          <p:cNvSpPr txBox="1">
            <a:spLocks noGrp="1"/>
          </p:cNvSpPr>
          <p:nvPr>
            <p:ph type="body" idx="1"/>
          </p:nvPr>
        </p:nvSpPr>
        <p:spPr>
          <a:xfrm>
            <a:off x="457200" y="120348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25"/>
          <p:cNvSpPr txBox="1">
            <a:spLocks noGrp="1"/>
          </p:cNvSpPr>
          <p:nvPr>
            <p:ph type="body" idx="2"/>
          </p:nvPr>
        </p:nvSpPr>
        <p:spPr>
          <a:xfrm>
            <a:off x="3239640" y="120348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25"/>
          <p:cNvSpPr txBox="1">
            <a:spLocks noGrp="1"/>
          </p:cNvSpPr>
          <p:nvPr>
            <p:ph type="body" idx="3"/>
          </p:nvPr>
        </p:nvSpPr>
        <p:spPr>
          <a:xfrm>
            <a:off x="6022080" y="120348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5"/>
          <p:cNvSpPr txBox="1">
            <a:spLocks noGrp="1"/>
          </p:cNvSpPr>
          <p:nvPr>
            <p:ph type="body" idx="4"/>
          </p:nvPr>
        </p:nvSpPr>
        <p:spPr>
          <a:xfrm>
            <a:off x="457200" y="276192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25"/>
          <p:cNvSpPr txBox="1">
            <a:spLocks noGrp="1"/>
          </p:cNvSpPr>
          <p:nvPr>
            <p:ph type="body" idx="5"/>
          </p:nvPr>
        </p:nvSpPr>
        <p:spPr>
          <a:xfrm>
            <a:off x="3239640" y="276192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5"/>
          <p:cNvSpPr txBox="1">
            <a:spLocks noGrp="1"/>
          </p:cNvSpPr>
          <p:nvPr>
            <p:ph type="body" idx="6"/>
          </p:nvPr>
        </p:nvSpPr>
        <p:spPr>
          <a:xfrm>
            <a:off x="6022080" y="276192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68"/>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69"/>
        <p:cNvGrpSpPr/>
        <p:nvPr/>
      </p:nvGrpSpPr>
      <p:grpSpPr>
        <a:xfrm>
          <a:off x="0" y="0"/>
          <a:ext cx="0" cy="0"/>
          <a:chOff x="0" y="0"/>
          <a:chExt cx="0" cy="0"/>
        </a:xfrm>
      </p:grpSpPr>
      <p:sp>
        <p:nvSpPr>
          <p:cNvPr id="70" name="Google Shape;70;p26"/>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6"/>
          <p:cNvSpPr txBox="1">
            <a:spLocks noGrp="1"/>
          </p:cNvSpPr>
          <p:nvPr>
            <p:ph type="subTitle" idx="1"/>
          </p:nvPr>
        </p:nvSpPr>
        <p:spPr>
          <a:xfrm>
            <a:off x="457200" y="1203480"/>
            <a:ext cx="8229240" cy="2982960"/>
          </a:xfrm>
          <a:prstGeom prst="rect">
            <a:avLst/>
          </a:prstGeom>
          <a:noFill/>
          <a:ln>
            <a:noFill/>
          </a:ln>
        </p:spPr>
        <p:txBody>
          <a:bodyPr spcFirstLastPara="1" wrap="square" lIns="0" tIns="0" rIns="0" bIns="0" anchor="ctr" anchorCtr="0">
            <a:norm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72"/>
        <p:cNvGrpSpPr/>
        <p:nvPr/>
      </p:nvGrpSpPr>
      <p:grpSpPr>
        <a:xfrm>
          <a:off x="0" y="0"/>
          <a:ext cx="0" cy="0"/>
          <a:chOff x="0" y="0"/>
          <a:chExt cx="0" cy="0"/>
        </a:xfrm>
      </p:grpSpPr>
      <p:sp>
        <p:nvSpPr>
          <p:cNvPr id="73" name="Google Shape;73;p27"/>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75"/>
        <p:cNvGrpSpPr/>
        <p:nvPr/>
      </p:nvGrpSpPr>
      <p:grpSpPr>
        <a:xfrm>
          <a:off x="0" y="0"/>
          <a:ext cx="0" cy="0"/>
          <a:chOff x="0" y="0"/>
          <a:chExt cx="0" cy="0"/>
        </a:xfrm>
      </p:grpSpPr>
      <p:sp>
        <p:nvSpPr>
          <p:cNvPr id="76" name="Google Shape;76;p28"/>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8"/>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8"/>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29"/>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81"/>
        <p:cNvGrpSpPr/>
        <p:nvPr/>
      </p:nvGrpSpPr>
      <p:grpSpPr>
        <a:xfrm>
          <a:off x="0" y="0"/>
          <a:ext cx="0" cy="0"/>
          <a:chOff x="0" y="0"/>
          <a:chExt cx="0" cy="0"/>
        </a:xfrm>
      </p:grpSpPr>
      <p:sp>
        <p:nvSpPr>
          <p:cNvPr id="82" name="Google Shape;82;p30"/>
          <p:cNvSpPr txBox="1">
            <a:spLocks noGrp="1"/>
          </p:cNvSpPr>
          <p:nvPr>
            <p:ph type="subTitle" idx="1"/>
          </p:nvPr>
        </p:nvSpPr>
        <p:spPr>
          <a:xfrm>
            <a:off x="457200" y="205200"/>
            <a:ext cx="8229240" cy="3981240"/>
          </a:xfrm>
          <a:prstGeom prst="rect">
            <a:avLst/>
          </a:prstGeom>
          <a:noFill/>
          <a:ln>
            <a:noFill/>
          </a:ln>
        </p:spPr>
        <p:txBody>
          <a:bodyPr spcFirstLastPara="1" wrap="square" lIns="0" tIns="0" rIns="0" bIns="0" anchor="ctr" anchorCtr="0">
            <a:norm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83"/>
        <p:cNvGrpSpPr/>
        <p:nvPr/>
      </p:nvGrpSpPr>
      <p:grpSpPr>
        <a:xfrm>
          <a:off x="0" y="0"/>
          <a:ext cx="0" cy="0"/>
          <a:chOff x="0" y="0"/>
          <a:chExt cx="0" cy="0"/>
        </a:xfrm>
      </p:grpSpPr>
      <p:sp>
        <p:nvSpPr>
          <p:cNvPr id="84" name="Google Shape;84;p31"/>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1"/>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31"/>
          <p:cNvSpPr txBox="1">
            <a:spLocks noGrp="1"/>
          </p:cNvSpPr>
          <p:nvPr>
            <p:ph type="body" idx="2"/>
          </p:nvPr>
        </p:nvSpPr>
        <p:spPr>
          <a:xfrm>
            <a:off x="4674240" y="1203480"/>
            <a:ext cx="401580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31"/>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88"/>
        <p:cNvGrpSpPr/>
        <p:nvPr/>
      </p:nvGrpSpPr>
      <p:grpSpPr>
        <a:xfrm>
          <a:off x="0" y="0"/>
          <a:ext cx="0" cy="0"/>
          <a:chOff x="0" y="0"/>
          <a:chExt cx="0" cy="0"/>
        </a:xfrm>
      </p:grpSpPr>
      <p:sp>
        <p:nvSpPr>
          <p:cNvPr id="89" name="Google Shape;89;p32"/>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32"/>
          <p:cNvSpPr txBox="1">
            <a:spLocks noGrp="1"/>
          </p:cNvSpPr>
          <p:nvPr>
            <p:ph type="body" idx="1"/>
          </p:nvPr>
        </p:nvSpPr>
        <p:spPr>
          <a:xfrm>
            <a:off x="457200" y="1203480"/>
            <a:ext cx="4015800" cy="298296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32"/>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32"/>
          <p:cNvSpPr txBox="1">
            <a:spLocks noGrp="1"/>
          </p:cNvSpPr>
          <p:nvPr>
            <p:ph type="body" idx="3"/>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93"/>
        <p:cNvGrpSpPr/>
        <p:nvPr/>
      </p:nvGrpSpPr>
      <p:grpSpPr>
        <a:xfrm>
          <a:off x="0" y="0"/>
          <a:ext cx="0" cy="0"/>
          <a:chOff x="0" y="0"/>
          <a:chExt cx="0" cy="0"/>
        </a:xfrm>
      </p:grpSpPr>
      <p:sp>
        <p:nvSpPr>
          <p:cNvPr id="94" name="Google Shape;94;p33"/>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33"/>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6" name="Google Shape;96;p33"/>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33"/>
          <p:cNvSpPr txBox="1">
            <a:spLocks noGrp="1"/>
          </p:cNvSpPr>
          <p:nvPr>
            <p:ph type="body" idx="3"/>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98"/>
        <p:cNvGrpSpPr/>
        <p:nvPr/>
      </p:nvGrpSpPr>
      <p:grpSpPr>
        <a:xfrm>
          <a:off x="0" y="0"/>
          <a:ext cx="0" cy="0"/>
          <a:chOff x="0" y="0"/>
          <a:chExt cx="0" cy="0"/>
        </a:xfrm>
      </p:grpSpPr>
      <p:sp>
        <p:nvSpPr>
          <p:cNvPr id="99" name="Google Shape;99;p34"/>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4"/>
          <p:cNvSpPr txBox="1">
            <a:spLocks noGrp="1"/>
          </p:cNvSpPr>
          <p:nvPr>
            <p:ph type="body" idx="1"/>
          </p:nvPr>
        </p:nvSpPr>
        <p:spPr>
          <a:xfrm>
            <a:off x="457200" y="1203480"/>
            <a:ext cx="822924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34"/>
          <p:cNvSpPr txBox="1">
            <a:spLocks noGrp="1"/>
          </p:cNvSpPr>
          <p:nvPr>
            <p:ph type="body" idx="2"/>
          </p:nvPr>
        </p:nvSpPr>
        <p:spPr>
          <a:xfrm>
            <a:off x="457200" y="2761920"/>
            <a:ext cx="822924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102"/>
        <p:cNvGrpSpPr/>
        <p:nvPr/>
      </p:nvGrpSpPr>
      <p:grpSpPr>
        <a:xfrm>
          <a:off x="0" y="0"/>
          <a:ext cx="0" cy="0"/>
          <a:chOff x="0" y="0"/>
          <a:chExt cx="0" cy="0"/>
        </a:xfrm>
      </p:grpSpPr>
      <p:sp>
        <p:nvSpPr>
          <p:cNvPr id="103" name="Google Shape;103;p35"/>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5"/>
          <p:cNvSpPr txBox="1">
            <a:spLocks noGrp="1"/>
          </p:cNvSpPr>
          <p:nvPr>
            <p:ph type="body" idx="1"/>
          </p:nvPr>
        </p:nvSpPr>
        <p:spPr>
          <a:xfrm>
            <a:off x="45720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35"/>
          <p:cNvSpPr txBox="1">
            <a:spLocks noGrp="1"/>
          </p:cNvSpPr>
          <p:nvPr>
            <p:ph type="body" idx="2"/>
          </p:nvPr>
        </p:nvSpPr>
        <p:spPr>
          <a:xfrm>
            <a:off x="4674240" y="120348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35"/>
          <p:cNvSpPr txBox="1">
            <a:spLocks noGrp="1"/>
          </p:cNvSpPr>
          <p:nvPr>
            <p:ph type="body" idx="3"/>
          </p:nvPr>
        </p:nvSpPr>
        <p:spPr>
          <a:xfrm>
            <a:off x="457200" y="276192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35"/>
          <p:cNvSpPr txBox="1">
            <a:spLocks noGrp="1"/>
          </p:cNvSpPr>
          <p:nvPr>
            <p:ph type="body" idx="4"/>
          </p:nvPr>
        </p:nvSpPr>
        <p:spPr>
          <a:xfrm>
            <a:off x="4674240" y="2761920"/>
            <a:ext cx="40158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08"/>
        <p:cNvGrpSpPr/>
        <p:nvPr/>
      </p:nvGrpSpPr>
      <p:grpSpPr>
        <a:xfrm>
          <a:off x="0" y="0"/>
          <a:ext cx="0" cy="0"/>
          <a:chOff x="0" y="0"/>
          <a:chExt cx="0" cy="0"/>
        </a:xfrm>
      </p:grpSpPr>
      <p:sp>
        <p:nvSpPr>
          <p:cNvPr id="109" name="Google Shape;109;p36"/>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6"/>
          <p:cNvSpPr txBox="1">
            <a:spLocks noGrp="1"/>
          </p:cNvSpPr>
          <p:nvPr>
            <p:ph type="body" idx="1"/>
          </p:nvPr>
        </p:nvSpPr>
        <p:spPr>
          <a:xfrm>
            <a:off x="457200" y="120348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36"/>
          <p:cNvSpPr txBox="1">
            <a:spLocks noGrp="1"/>
          </p:cNvSpPr>
          <p:nvPr>
            <p:ph type="body" idx="2"/>
          </p:nvPr>
        </p:nvSpPr>
        <p:spPr>
          <a:xfrm>
            <a:off x="3239640" y="120348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36"/>
          <p:cNvSpPr txBox="1">
            <a:spLocks noGrp="1"/>
          </p:cNvSpPr>
          <p:nvPr>
            <p:ph type="body" idx="3"/>
          </p:nvPr>
        </p:nvSpPr>
        <p:spPr>
          <a:xfrm>
            <a:off x="6022080" y="120348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6"/>
          <p:cNvSpPr txBox="1">
            <a:spLocks noGrp="1"/>
          </p:cNvSpPr>
          <p:nvPr>
            <p:ph type="body" idx="4"/>
          </p:nvPr>
        </p:nvSpPr>
        <p:spPr>
          <a:xfrm>
            <a:off x="457200" y="276192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6"/>
          <p:cNvSpPr txBox="1">
            <a:spLocks noGrp="1"/>
          </p:cNvSpPr>
          <p:nvPr>
            <p:ph type="body" idx="5"/>
          </p:nvPr>
        </p:nvSpPr>
        <p:spPr>
          <a:xfrm>
            <a:off x="3239640" y="276192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36"/>
          <p:cNvSpPr txBox="1">
            <a:spLocks noGrp="1"/>
          </p:cNvSpPr>
          <p:nvPr>
            <p:ph type="body" idx="6"/>
          </p:nvPr>
        </p:nvSpPr>
        <p:spPr>
          <a:xfrm>
            <a:off x="6022080" y="2761920"/>
            <a:ext cx="2649600" cy="142272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1"/>
          <p:cNvSpPr/>
          <p:nvPr/>
        </p:nvSpPr>
        <p:spPr>
          <a:xfrm>
            <a:off x="7007760" y="3177000"/>
            <a:ext cx="560880" cy="360"/>
          </a:xfrm>
          <a:custGeom>
            <a:avLst/>
            <a:gdLst/>
            <a:ahLst/>
            <a:cxnLst/>
            <a:rect l="l" t="t" r="r" b="b"/>
            <a:pathLst>
              <a:path w="21600" h="21600" extrusionOk="0">
                <a:moveTo>
                  <a:pt x="0" y="0"/>
                </a:moveTo>
                <a:lnTo>
                  <a:pt x="21600" y="21600"/>
                </a:lnTo>
              </a:path>
            </a:pathLst>
          </a:custGeom>
          <a:noFill/>
          <a:ln w="76300" cap="flat" cmpd="sng">
            <a:solidFill>
              <a:schemeClr val="lt2"/>
            </a:solidFill>
            <a:prstDash val="solid"/>
            <a:round/>
            <a:headEnd type="none" w="sm" len="sm"/>
            <a:tailEnd type="none" w="sm" len="sm"/>
          </a:ln>
        </p:spPr>
      </p:sp>
      <p:sp>
        <p:nvSpPr>
          <p:cNvPr id="7" name="Google Shape;7;p11"/>
          <p:cNvSpPr/>
          <p:nvPr/>
        </p:nvSpPr>
        <p:spPr>
          <a:xfrm>
            <a:off x="1575000" y="3158280"/>
            <a:ext cx="560880" cy="360"/>
          </a:xfrm>
          <a:custGeom>
            <a:avLst/>
            <a:gdLst/>
            <a:ahLst/>
            <a:cxnLst/>
            <a:rect l="l" t="t" r="r" b="b"/>
            <a:pathLst>
              <a:path w="21600" h="21600" extrusionOk="0">
                <a:moveTo>
                  <a:pt x="0" y="0"/>
                </a:moveTo>
                <a:lnTo>
                  <a:pt x="21600" y="21600"/>
                </a:lnTo>
              </a:path>
            </a:pathLst>
          </a:custGeom>
          <a:noFill/>
          <a:ln w="76300" cap="flat" cmpd="sng">
            <a:solidFill>
              <a:schemeClr val="lt2"/>
            </a:solidFill>
            <a:prstDash val="solid"/>
            <a:round/>
            <a:headEnd type="none" w="sm" len="sm"/>
            <a:tailEnd type="none" w="sm" len="sm"/>
          </a:ln>
        </p:spPr>
      </p:sp>
      <p:grpSp>
        <p:nvGrpSpPr>
          <p:cNvPr id="8" name="Google Shape;8;p11"/>
          <p:cNvGrpSpPr/>
          <p:nvPr/>
        </p:nvGrpSpPr>
        <p:grpSpPr>
          <a:xfrm>
            <a:off x="1005480" y="1021680"/>
            <a:ext cx="7135200" cy="152640"/>
            <a:chOff x="1005480" y="1021680"/>
            <a:chExt cx="7135200" cy="152640"/>
          </a:xfrm>
        </p:grpSpPr>
        <p:sp>
          <p:nvSpPr>
            <p:cNvPr id="9" name="Google Shape;9;p11"/>
            <p:cNvSpPr/>
            <p:nvPr/>
          </p:nvSpPr>
          <p:spPr>
            <a:xfrm rot="10800000">
              <a:off x="1005480" y="1021680"/>
              <a:ext cx="7135200" cy="360"/>
            </a:xfrm>
            <a:custGeom>
              <a:avLst/>
              <a:gdLst/>
              <a:ahLst/>
              <a:cxnLst/>
              <a:rect l="l" t="t" r="r" b="b"/>
              <a:pathLst>
                <a:path w="21600" h="21600" extrusionOk="0">
                  <a:moveTo>
                    <a:pt x="0" y="0"/>
                  </a:moveTo>
                  <a:lnTo>
                    <a:pt x="21600" y="21600"/>
                  </a:lnTo>
                </a:path>
              </a:pathLst>
            </a:custGeom>
            <a:noFill/>
            <a:ln w="76300" cap="flat" cmpd="sng">
              <a:solidFill>
                <a:schemeClr val="accent3"/>
              </a:solidFill>
              <a:prstDash val="solid"/>
              <a:round/>
              <a:headEnd type="none" w="sm" len="sm"/>
              <a:tailEnd type="none" w="sm" len="sm"/>
            </a:ln>
          </p:spPr>
        </p:sp>
        <p:sp>
          <p:nvSpPr>
            <p:cNvPr id="10" name="Google Shape;10;p11"/>
            <p:cNvSpPr/>
            <p:nvPr/>
          </p:nvSpPr>
          <p:spPr>
            <a:xfrm rot="10800000">
              <a:off x="1005480" y="1173960"/>
              <a:ext cx="7135200" cy="360"/>
            </a:xfrm>
            <a:custGeom>
              <a:avLst/>
              <a:gdLst/>
              <a:ahLst/>
              <a:cxnLst/>
              <a:rect l="l" t="t" r="r" b="b"/>
              <a:pathLst>
                <a:path w="21600" h="21600" extrusionOk="0">
                  <a:moveTo>
                    <a:pt x="0" y="0"/>
                  </a:moveTo>
                  <a:lnTo>
                    <a:pt x="21600" y="21600"/>
                  </a:lnTo>
                </a:path>
              </a:pathLst>
            </a:custGeom>
            <a:noFill/>
            <a:ln w="9525" cap="flat" cmpd="sng">
              <a:solidFill>
                <a:schemeClr val="accent3"/>
              </a:solidFill>
              <a:prstDash val="solid"/>
              <a:round/>
              <a:headEnd type="none" w="sm" len="sm"/>
              <a:tailEnd type="none" w="sm" len="sm"/>
            </a:ln>
          </p:spPr>
        </p:sp>
      </p:grpSp>
      <p:grpSp>
        <p:nvGrpSpPr>
          <p:cNvPr id="11" name="Google Shape;11;p11"/>
          <p:cNvGrpSpPr/>
          <p:nvPr/>
        </p:nvGrpSpPr>
        <p:grpSpPr>
          <a:xfrm>
            <a:off x="1004040" y="3969000"/>
            <a:ext cx="7135200" cy="153000"/>
            <a:chOff x="1004040" y="3969000"/>
            <a:chExt cx="7135200" cy="153000"/>
          </a:xfrm>
        </p:grpSpPr>
        <p:sp>
          <p:nvSpPr>
            <p:cNvPr id="12" name="Google Shape;12;p11"/>
            <p:cNvSpPr/>
            <p:nvPr/>
          </p:nvSpPr>
          <p:spPr>
            <a:xfrm>
              <a:off x="1004040" y="4121640"/>
              <a:ext cx="7135200" cy="360"/>
            </a:xfrm>
            <a:custGeom>
              <a:avLst/>
              <a:gdLst/>
              <a:ahLst/>
              <a:cxnLst/>
              <a:rect l="l" t="t" r="r" b="b"/>
              <a:pathLst>
                <a:path w="21600" h="21600" extrusionOk="0">
                  <a:moveTo>
                    <a:pt x="0" y="0"/>
                  </a:moveTo>
                  <a:lnTo>
                    <a:pt x="21600" y="21600"/>
                  </a:lnTo>
                </a:path>
              </a:pathLst>
            </a:custGeom>
            <a:noFill/>
            <a:ln w="76300" cap="flat" cmpd="sng">
              <a:solidFill>
                <a:schemeClr val="accent3"/>
              </a:solidFill>
              <a:prstDash val="solid"/>
              <a:round/>
              <a:headEnd type="none" w="sm" len="sm"/>
              <a:tailEnd type="none" w="sm" len="sm"/>
            </a:ln>
          </p:spPr>
        </p:sp>
        <p:sp>
          <p:nvSpPr>
            <p:cNvPr id="13" name="Google Shape;13;p11"/>
            <p:cNvSpPr/>
            <p:nvPr/>
          </p:nvSpPr>
          <p:spPr>
            <a:xfrm>
              <a:off x="1004040" y="3969000"/>
              <a:ext cx="7135200" cy="360"/>
            </a:xfrm>
            <a:custGeom>
              <a:avLst/>
              <a:gdLst/>
              <a:ahLst/>
              <a:cxnLst/>
              <a:rect l="l" t="t" r="r" b="b"/>
              <a:pathLst>
                <a:path w="21600" h="21600" extrusionOk="0">
                  <a:moveTo>
                    <a:pt x="0" y="0"/>
                  </a:moveTo>
                  <a:lnTo>
                    <a:pt x="21600" y="21600"/>
                  </a:lnTo>
                </a:path>
              </a:pathLst>
            </a:custGeom>
            <a:noFill/>
            <a:ln w="9525" cap="flat" cmpd="sng">
              <a:solidFill>
                <a:schemeClr val="accent3"/>
              </a:solidFill>
              <a:prstDash val="solid"/>
              <a:round/>
              <a:headEnd type="none" w="sm" len="sm"/>
              <a:tailEnd type="none" w="sm" len="sm"/>
            </a:ln>
          </p:spPr>
        </p:sp>
      </p:grpSp>
      <p:sp>
        <p:nvSpPr>
          <p:cNvPr id="14" name="Google Shape;14;p11"/>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5" name="Google Shape;15;p11"/>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4"/>
        <p:cNvGrpSpPr/>
        <p:nvPr/>
      </p:nvGrpSpPr>
      <p:grpSpPr>
        <a:xfrm>
          <a:off x="0" y="0"/>
          <a:ext cx="0" cy="0"/>
          <a:chOff x="0" y="0"/>
          <a:chExt cx="0" cy="0"/>
        </a:xfrm>
      </p:grpSpPr>
      <p:sp>
        <p:nvSpPr>
          <p:cNvPr id="65" name="Google Shape;65;p13"/>
          <p:cNvSpPr/>
          <p:nvPr/>
        </p:nvSpPr>
        <p:spPr>
          <a:xfrm>
            <a:off x="0" y="5045760"/>
            <a:ext cx="9142560" cy="9648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13"/>
          <p:cNvSpPr txBox="1">
            <a:spLocks noGrp="1"/>
          </p:cNvSpPr>
          <p:nvPr>
            <p:ph type="title"/>
          </p:nvPr>
        </p:nvSpPr>
        <p:spPr>
          <a:xfrm>
            <a:off x="457200" y="205200"/>
            <a:ext cx="8229240" cy="8586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7" name="Google Shape;67;p13"/>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
          <p:cNvSpPr/>
          <p:nvPr/>
        </p:nvSpPr>
        <p:spPr>
          <a:xfrm>
            <a:off x="1267200" y="2904480"/>
            <a:ext cx="6229800" cy="477720"/>
          </a:xfrm>
          <a:prstGeom prst="rect">
            <a:avLst/>
          </a:prstGeom>
          <a:noFill/>
          <a:ln>
            <a:noFill/>
          </a:ln>
        </p:spPr>
        <p:txBody>
          <a:bodyPr spcFirstLastPara="1" wrap="square" lIns="90000" tIns="91425" rIns="90000" bIns="91425" anchor="b" anchorCtr="0">
            <a:noAutofit/>
          </a:bodyPr>
          <a:lstStyle/>
          <a:p>
            <a:pPr marL="0" marR="0" lvl="0" indent="0" algn="ctr" rtl="0">
              <a:lnSpc>
                <a:spcPct val="100000"/>
              </a:lnSpc>
              <a:spcBef>
                <a:spcPts val="0"/>
              </a:spcBef>
              <a:spcAft>
                <a:spcPts val="0"/>
              </a:spcAft>
              <a:buClr>
                <a:srgbClr val="000000"/>
              </a:buClr>
              <a:buSzPts val="1800"/>
              <a:buFont typeface="Arial"/>
              <a:buNone/>
            </a:pPr>
            <a:endParaRPr sz="1400" b="0" i="0" u="none" strike="noStrike" cap="none" dirty="0">
              <a:solidFill>
                <a:schemeClr val="dk1"/>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4F5E8FBE-73A9-EF7D-42DD-69594D3858F7}"/>
              </a:ext>
            </a:extLst>
          </p:cNvPr>
          <p:cNvPicPr>
            <a:picLocks noChangeAspect="1"/>
          </p:cNvPicPr>
          <p:nvPr/>
        </p:nvPicPr>
        <p:blipFill>
          <a:blip r:embed="rId3"/>
          <a:stretch>
            <a:fillRect/>
          </a:stretch>
        </p:blipFill>
        <p:spPr>
          <a:xfrm>
            <a:off x="989647" y="249950"/>
            <a:ext cx="938213" cy="647890"/>
          </a:xfrm>
          <a:prstGeom prst="rect">
            <a:avLst/>
          </a:prstGeom>
        </p:spPr>
      </p:pic>
      <p:pic>
        <p:nvPicPr>
          <p:cNvPr id="5" name="Picture 4">
            <a:extLst>
              <a:ext uri="{FF2B5EF4-FFF2-40B4-BE49-F238E27FC236}">
                <a16:creationId xmlns:a16="http://schemas.microsoft.com/office/drawing/2014/main" id="{4514A748-A1FE-1860-62ED-457E6ED659AE}"/>
              </a:ext>
            </a:extLst>
          </p:cNvPr>
          <p:cNvPicPr>
            <a:picLocks noChangeAspect="1"/>
          </p:cNvPicPr>
          <p:nvPr/>
        </p:nvPicPr>
        <p:blipFill>
          <a:blip r:embed="rId4"/>
          <a:stretch>
            <a:fillRect/>
          </a:stretch>
        </p:blipFill>
        <p:spPr>
          <a:xfrm>
            <a:off x="5714047" y="272311"/>
            <a:ext cx="1311593" cy="625529"/>
          </a:xfrm>
          <a:prstGeom prst="rect">
            <a:avLst/>
          </a:prstGeom>
        </p:spPr>
      </p:pic>
      <p:sp>
        <p:nvSpPr>
          <p:cNvPr id="7" name="TextBox 6">
            <a:extLst>
              <a:ext uri="{FF2B5EF4-FFF2-40B4-BE49-F238E27FC236}">
                <a16:creationId xmlns:a16="http://schemas.microsoft.com/office/drawing/2014/main" id="{1A2BC8F3-5856-8DD4-3CFF-70AE7740EC62}"/>
              </a:ext>
            </a:extLst>
          </p:cNvPr>
          <p:cNvSpPr txBox="1"/>
          <p:nvPr/>
        </p:nvSpPr>
        <p:spPr>
          <a:xfrm>
            <a:off x="2286000" y="1648420"/>
            <a:ext cx="4572000" cy="2523768"/>
          </a:xfrm>
          <a:prstGeom prst="rect">
            <a:avLst/>
          </a:prstGeom>
          <a:noFill/>
        </p:spPr>
        <p:txBody>
          <a:bodyPr wrap="square">
            <a:spAutoFit/>
          </a:bodyPr>
          <a:lstStyle/>
          <a:p>
            <a:pPr algn="ctr"/>
            <a:r>
              <a:rPr lang="en-GB" sz="1800" b="1" dirty="0">
                <a:latin typeface="Century Gothic" panose="020B0502020202020204" pitchFamily="34" charset="0"/>
                <a:ea typeface="Garamond" panose="02020404030301010803" pitchFamily="18" charset="0"/>
                <a:cs typeface="Garamond" panose="02020404030301010803" pitchFamily="18" charset="0"/>
              </a:rPr>
              <a:t>Connectivity Project Update</a:t>
            </a:r>
          </a:p>
          <a:p>
            <a:pPr algn="ctr"/>
            <a:r>
              <a:rPr lang="en-GB" sz="1600" dirty="0">
                <a:effectLst/>
                <a:latin typeface="Century Gothic" panose="020B0502020202020204" pitchFamily="34" charset="0"/>
                <a:ea typeface="Garamond" panose="02020404030301010803" pitchFamily="18" charset="0"/>
                <a:cs typeface="Garamond" panose="02020404030301010803" pitchFamily="18" charset="0"/>
              </a:rPr>
              <a:t>Stakeholder Engagement </a:t>
            </a:r>
          </a:p>
          <a:p>
            <a:pPr algn="ctr"/>
            <a:r>
              <a:rPr lang="en-GB" sz="1600" dirty="0">
                <a:latin typeface="Century Gothic" panose="020B0502020202020204" pitchFamily="34" charset="0"/>
                <a:ea typeface="Garamond" panose="02020404030301010803" pitchFamily="18" charset="0"/>
                <a:cs typeface="Garamond" panose="02020404030301010803" pitchFamily="18" charset="0"/>
              </a:rPr>
              <a:t>Amaryllis Hotel-Blantyre</a:t>
            </a:r>
            <a:endParaRPr lang="en-GB" sz="1600" dirty="0">
              <a:effectLst/>
              <a:latin typeface="Century Gothic" panose="020B0502020202020204" pitchFamily="34" charset="0"/>
              <a:ea typeface="Garamond" panose="02020404030301010803" pitchFamily="18" charset="0"/>
              <a:cs typeface="Garamond" panose="02020404030301010803" pitchFamily="18" charset="0"/>
            </a:endParaRPr>
          </a:p>
          <a:p>
            <a:pPr algn="ctr"/>
            <a:endParaRPr lang="en-GB" sz="1800" dirty="0">
              <a:latin typeface="Century Gothic" panose="020B0502020202020204" pitchFamily="34" charset="0"/>
            </a:endParaRPr>
          </a:p>
          <a:p>
            <a:pPr algn="ctr"/>
            <a:r>
              <a:rPr lang="en-GB" sz="1800" dirty="0">
                <a:latin typeface="Century Gothic" panose="020B0502020202020204" pitchFamily="34" charset="0"/>
              </a:rPr>
              <a:t>Presented By</a:t>
            </a:r>
          </a:p>
          <a:p>
            <a:pPr algn="ctr"/>
            <a:r>
              <a:rPr lang="en-GB" sz="1800" dirty="0">
                <a:latin typeface="Century Gothic" panose="020B0502020202020204" pitchFamily="34" charset="0"/>
              </a:rPr>
              <a:t>Chiyembekezo Chekani-TPM</a:t>
            </a:r>
          </a:p>
          <a:p>
            <a:pPr algn="ctr"/>
            <a:r>
              <a:rPr lang="en-GB" sz="1800" b="1">
                <a:latin typeface="Century Gothic" panose="020B0502020202020204" pitchFamily="34" charset="0"/>
              </a:rPr>
              <a:t>24</a:t>
            </a:r>
            <a:r>
              <a:rPr lang="en-GB" sz="1800" b="1" baseline="30000">
                <a:latin typeface="Century Gothic" panose="020B0502020202020204" pitchFamily="34" charset="0"/>
              </a:rPr>
              <a:t>th</a:t>
            </a:r>
            <a:r>
              <a:rPr lang="en-GB" sz="1800" b="1">
                <a:latin typeface="Century Gothic" panose="020B0502020202020204" pitchFamily="34" charset="0"/>
              </a:rPr>
              <a:t>  </a:t>
            </a:r>
            <a:r>
              <a:rPr lang="en-GB" sz="1800" b="1" dirty="0">
                <a:latin typeface="Century Gothic" panose="020B0502020202020204" pitchFamily="34" charset="0"/>
              </a:rPr>
              <a:t>March, 2026</a:t>
            </a:r>
          </a:p>
          <a:p>
            <a:pPr algn="ctr"/>
            <a:endParaRPr lang="en-GB" sz="1800" b="1" dirty="0">
              <a:latin typeface="Century Gothic" panose="020B0502020202020204" pitchFamily="34" charset="0"/>
            </a:endParaRPr>
          </a:p>
          <a:p>
            <a:pPr algn="ctr"/>
            <a:r>
              <a:rPr lang="en-GB" sz="1800" b="1" baseline="30000" dirty="0">
                <a:latin typeface="Century Gothic" panose="020B0502020202020204" pitchFamily="34" charset="0"/>
              </a:rPr>
              <a:t>   </a:t>
            </a:r>
            <a:endParaRPr lang="en-US" sz="1800" b="1" dirty="0">
              <a:latin typeface="Century Gothic" panose="020B0502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lgn="ctr"/>
            <a:r>
              <a:rPr lang="en-GB" sz="1600" b="1" dirty="0">
                <a:solidFill>
                  <a:schemeClr val="tx1"/>
                </a:solidFill>
                <a:latin typeface="Century Gothic" panose="020B0502020202020204" pitchFamily="34" charset="0"/>
              </a:rPr>
              <a:t>COMPONENT DESCRIPTION</a:t>
            </a:r>
          </a:p>
          <a:p>
            <a:pPr lvl="0">
              <a:lnSpc>
                <a:spcPct val="115000"/>
              </a:lnSpc>
            </a:pPr>
            <a:endParaRPr lang="en-GB" sz="1600" dirty="0">
              <a:solidFill>
                <a:schemeClr val="tx1"/>
              </a:solidFill>
              <a:latin typeface="Century Gothic" panose="020B0502020202020204" pitchFamily="34" charset="0"/>
              <a:ea typeface="Times New Roman" panose="02020603050405020304" pitchFamily="18" charset="0"/>
            </a:endParaRPr>
          </a:p>
          <a:p>
            <a:pPr lvl="0">
              <a:lnSpc>
                <a:spcPct val="115000"/>
              </a:lnSpc>
            </a:pPr>
            <a:endParaRPr lang="en-GB" sz="1600" dirty="0">
              <a:solidFill>
                <a:schemeClr val="tx1"/>
              </a:solidFill>
              <a:latin typeface="Century Gothic" panose="020B0502020202020204" pitchFamily="34" charset="0"/>
              <a:ea typeface="Times New Roman" panose="02020603050405020304" pitchFamily="18" charset="0"/>
            </a:endParaRPr>
          </a:p>
          <a:p>
            <a:pPr lvl="0">
              <a:lnSpc>
                <a:spcPct val="115000"/>
              </a:lnSpc>
            </a:pPr>
            <a:endParaRPr lang="en-GB" sz="1600" dirty="0">
              <a:solidFill>
                <a:schemeClr val="tx1"/>
              </a:solidFill>
              <a:latin typeface="Century Gothic" panose="020B0502020202020204" pitchFamily="34" charset="0"/>
              <a:ea typeface="Times New Roman" panose="02020603050405020304" pitchFamily="18" charset="0"/>
            </a:endParaRPr>
          </a:p>
          <a:p>
            <a:pPr lvl="0" algn="ctr">
              <a:lnSpc>
                <a:spcPct val="115000"/>
              </a:lnSpc>
            </a:pPr>
            <a:r>
              <a:rPr lang="en-GB" sz="1600" dirty="0">
                <a:solidFill>
                  <a:schemeClr val="tx1"/>
                </a:solidFill>
                <a:latin typeface="Century Gothic" panose="020B0502020202020204" pitchFamily="34" charset="0"/>
                <a:ea typeface="Times New Roman" panose="02020603050405020304" pitchFamily="18" charset="0"/>
              </a:rPr>
              <a:t>Component 1:Affordable Broadband and secure Data platforms</a:t>
            </a:r>
            <a:endParaRPr sz="1400" b="0" i="0" u="none" strike="noStrike" cap="none" dirty="0">
              <a:solidFill>
                <a:schemeClr val="tx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763282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F36E63C5-3BCC-C1A1-37F5-7F2EBE2B0689}"/>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0D1F85E8-832E-CB3B-72F9-808D463E748F}"/>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9B7F96EB-799C-937F-E584-EC360515F194}"/>
              </a:ext>
            </a:extLst>
          </p:cNvPr>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lgn="ctr"/>
            <a:r>
              <a:rPr lang="en-GB" sz="1600" b="1" dirty="0">
                <a:solidFill>
                  <a:schemeClr val="tx1"/>
                </a:solidFill>
                <a:latin typeface="Century Gothic" panose="020B0502020202020204" pitchFamily="34" charset="0"/>
              </a:rPr>
              <a:t>Summary of Key Deliverables (Overview) </a:t>
            </a:r>
          </a:p>
          <a:p>
            <a:pPr lvl="0">
              <a:lnSpc>
                <a:spcPct val="115000"/>
              </a:lnSpc>
            </a:pPr>
            <a:endParaRPr lang="en-GB" sz="1600" dirty="0">
              <a:solidFill>
                <a:schemeClr val="tx1"/>
              </a:solidFill>
              <a:latin typeface="Century Gothic" panose="020B0502020202020204" pitchFamily="34" charset="0"/>
              <a:ea typeface="Times New Roman" panose="02020603050405020304" pitchFamily="18" charset="0"/>
            </a:endParaRPr>
          </a:p>
          <a:p>
            <a:pPr lvl="0">
              <a:lnSpc>
                <a:spcPct val="115000"/>
              </a:lnSpc>
            </a:pPr>
            <a:endParaRPr lang="en-GB" sz="1600" dirty="0">
              <a:solidFill>
                <a:schemeClr val="tx1"/>
              </a:solidFill>
              <a:latin typeface="Century Gothic" panose="020B0502020202020204" pitchFamily="34" charset="0"/>
              <a:ea typeface="Times New Roman" panose="02020603050405020304" pitchFamily="18" charset="0"/>
            </a:endParaRPr>
          </a:p>
          <a:p>
            <a:pPr lvl="0">
              <a:lnSpc>
                <a:spcPct val="115000"/>
              </a:lnSpc>
            </a:pPr>
            <a:endParaRPr lang="en-GB" sz="1600" dirty="0">
              <a:solidFill>
                <a:schemeClr val="tx1"/>
              </a:solidFill>
              <a:latin typeface="Century Gothic" panose="020B0502020202020204" pitchFamily="34" charset="0"/>
              <a:ea typeface="Times New Roman" panose="02020603050405020304" pitchFamily="18" charset="0"/>
            </a:endParaRPr>
          </a:p>
        </p:txBody>
      </p:sp>
      <p:graphicFrame>
        <p:nvGraphicFramePr>
          <p:cNvPr id="2" name="Table 1">
            <a:extLst>
              <a:ext uri="{FF2B5EF4-FFF2-40B4-BE49-F238E27FC236}">
                <a16:creationId xmlns:a16="http://schemas.microsoft.com/office/drawing/2014/main" id="{6FBD6484-F3B0-33EB-4D68-5EBDABFC4FC1}"/>
              </a:ext>
            </a:extLst>
          </p:cNvPr>
          <p:cNvGraphicFramePr>
            <a:graphicFrameLocks noGrp="1"/>
          </p:cNvGraphicFramePr>
          <p:nvPr>
            <p:extLst>
              <p:ext uri="{D42A27DB-BD31-4B8C-83A1-F6EECF244321}">
                <p14:modId xmlns:p14="http://schemas.microsoft.com/office/powerpoint/2010/main" val="1146142247"/>
              </p:ext>
            </p:extLst>
          </p:nvPr>
        </p:nvGraphicFramePr>
        <p:xfrm>
          <a:off x="1337257" y="1570610"/>
          <a:ext cx="6096000" cy="3022600"/>
        </p:xfrm>
        <a:graphic>
          <a:graphicData uri="http://schemas.openxmlformats.org/drawingml/2006/table">
            <a:tbl>
              <a:tblPr firstRow="1" bandRow="1">
                <a:tableStyleId>{CF59B6C2-4CB9-4DE1-A03A-684222E27876}</a:tableStyleId>
              </a:tblPr>
              <a:tblGrid>
                <a:gridCol w="3048000">
                  <a:extLst>
                    <a:ext uri="{9D8B030D-6E8A-4147-A177-3AD203B41FA5}">
                      <a16:colId xmlns:a16="http://schemas.microsoft.com/office/drawing/2014/main" val="2807254200"/>
                    </a:ext>
                  </a:extLst>
                </a:gridCol>
                <a:gridCol w="3048000">
                  <a:extLst>
                    <a:ext uri="{9D8B030D-6E8A-4147-A177-3AD203B41FA5}">
                      <a16:colId xmlns:a16="http://schemas.microsoft.com/office/drawing/2014/main" val="1345999316"/>
                    </a:ext>
                  </a:extLst>
                </a:gridCol>
              </a:tblGrid>
              <a:tr h="370840">
                <a:tc>
                  <a:txBody>
                    <a:bodyPr/>
                    <a:lstStyle/>
                    <a:p>
                      <a:r>
                        <a:rPr lang="en-US" sz="1100" dirty="0">
                          <a:latin typeface="Century Gothic" panose="020B0502020202020204" pitchFamily="34" charset="0"/>
                        </a:rPr>
                        <a:t>Scope</a:t>
                      </a:r>
                    </a:p>
                  </a:txBody>
                  <a:tcPr/>
                </a:tc>
                <a:tc>
                  <a:txBody>
                    <a:bodyPr/>
                    <a:lstStyle/>
                    <a:p>
                      <a:r>
                        <a:rPr lang="en-US" sz="1100" dirty="0">
                          <a:latin typeface="Century Gothic" panose="020B0502020202020204" pitchFamily="34" charset="0"/>
                        </a:rPr>
                        <a:t>Target</a:t>
                      </a:r>
                    </a:p>
                  </a:txBody>
                  <a:tcPr/>
                </a:tc>
                <a:extLst>
                  <a:ext uri="{0D108BD9-81ED-4DB2-BD59-A6C34878D82A}">
                    <a16:rowId xmlns:a16="http://schemas.microsoft.com/office/drawing/2014/main" val="2483098492"/>
                  </a:ext>
                </a:extLst>
              </a:tr>
              <a:tr h="370840">
                <a:tc>
                  <a:txBody>
                    <a:bodyPr/>
                    <a:lstStyle/>
                    <a:p>
                      <a:r>
                        <a:rPr lang="en-US" sz="1100" dirty="0">
                          <a:latin typeface="Century Gothic" panose="020B0502020202020204" pitchFamily="34" charset="0"/>
                        </a:rPr>
                        <a:t>Commercial Transaction Manual (CTM)</a:t>
                      </a:r>
                    </a:p>
                  </a:txBody>
                  <a:tcPr/>
                </a:tc>
                <a:tc>
                  <a:txBody>
                    <a:bodyPr/>
                    <a:lstStyle/>
                    <a:p>
                      <a:r>
                        <a:rPr lang="en-US" sz="1100" dirty="0">
                          <a:latin typeface="Century Gothic" panose="020B0502020202020204" pitchFamily="34" charset="0"/>
                        </a:rPr>
                        <a:t>1</a:t>
                      </a:r>
                    </a:p>
                  </a:txBody>
                  <a:tcPr/>
                </a:tc>
                <a:extLst>
                  <a:ext uri="{0D108BD9-81ED-4DB2-BD59-A6C34878D82A}">
                    <a16:rowId xmlns:a16="http://schemas.microsoft.com/office/drawing/2014/main" val="2424975518"/>
                  </a:ext>
                </a:extLst>
              </a:tr>
              <a:tr h="370840">
                <a:tc>
                  <a:txBody>
                    <a:bodyPr/>
                    <a:lstStyle/>
                    <a:p>
                      <a:r>
                        <a:rPr lang="en-US" sz="1100" dirty="0">
                          <a:latin typeface="Century Gothic" panose="020B0502020202020204" pitchFamily="34" charset="0"/>
                        </a:rPr>
                        <a:t>Rural underserved broadband Towers </a:t>
                      </a:r>
                    </a:p>
                  </a:txBody>
                  <a:tcPr/>
                </a:tc>
                <a:tc>
                  <a:txBody>
                    <a:bodyPr/>
                    <a:lstStyle/>
                    <a:p>
                      <a:r>
                        <a:rPr lang="en-US" sz="1100" b="1" dirty="0">
                          <a:latin typeface="Century Gothic" panose="020B0502020202020204" pitchFamily="34" charset="0"/>
                        </a:rPr>
                        <a:t>91*** sites</a:t>
                      </a:r>
                    </a:p>
                  </a:txBody>
                  <a:tcPr/>
                </a:tc>
                <a:extLst>
                  <a:ext uri="{0D108BD9-81ED-4DB2-BD59-A6C34878D82A}">
                    <a16:rowId xmlns:a16="http://schemas.microsoft.com/office/drawing/2014/main" val="859756833"/>
                  </a:ext>
                </a:extLst>
              </a:tr>
              <a:tr h="370840">
                <a:tc>
                  <a:txBody>
                    <a:bodyPr/>
                    <a:lstStyle/>
                    <a:p>
                      <a:r>
                        <a:rPr lang="en-US" sz="1100" dirty="0">
                          <a:latin typeface="Century Gothic" panose="020B0502020202020204" pitchFamily="34" charset="0"/>
                        </a:rPr>
                        <a:t>Public Institution Connectivity (PIC)</a:t>
                      </a:r>
                    </a:p>
                  </a:txBody>
                  <a:tcPr/>
                </a:tc>
                <a:tc>
                  <a:txBody>
                    <a:bodyPr/>
                    <a:lstStyle/>
                    <a:p>
                      <a:r>
                        <a:rPr lang="en-US" sz="1100" dirty="0">
                          <a:latin typeface="Century Gothic" panose="020B0502020202020204" pitchFamily="34" charset="0"/>
                        </a:rPr>
                        <a:t>500 sites</a:t>
                      </a:r>
                    </a:p>
                  </a:txBody>
                  <a:tcPr/>
                </a:tc>
                <a:extLst>
                  <a:ext uri="{0D108BD9-81ED-4DB2-BD59-A6C34878D82A}">
                    <a16:rowId xmlns:a16="http://schemas.microsoft.com/office/drawing/2014/main" val="169314006"/>
                  </a:ext>
                </a:extLst>
              </a:tr>
              <a:tr h="370840">
                <a:tc>
                  <a:txBody>
                    <a:bodyPr/>
                    <a:lstStyle/>
                    <a:p>
                      <a:r>
                        <a:rPr lang="en-US" sz="1100" dirty="0">
                          <a:latin typeface="Century Gothic" panose="020B0502020202020204" pitchFamily="34" charset="0"/>
                        </a:rPr>
                        <a:t>Upgrade of GWAN Core Network</a:t>
                      </a:r>
                    </a:p>
                  </a:txBody>
                  <a:tcPr/>
                </a:tc>
                <a:tc>
                  <a:txBody>
                    <a:bodyPr/>
                    <a:lstStyle/>
                    <a:p>
                      <a:r>
                        <a:rPr lang="en-US" sz="1100" dirty="0">
                          <a:latin typeface="Century Gothic" panose="020B0502020202020204" pitchFamily="34" charset="0"/>
                        </a:rPr>
                        <a:t>Various (Routers, Switches, Firewalls </a:t>
                      </a:r>
                      <a:r>
                        <a:rPr lang="en-US" sz="1100" dirty="0" err="1">
                          <a:latin typeface="Century Gothic" panose="020B0502020202020204" pitchFamily="34" charset="0"/>
                        </a:rPr>
                        <a:t>etc</a:t>
                      </a:r>
                      <a:r>
                        <a:rPr lang="en-US" sz="1100" dirty="0">
                          <a:latin typeface="Century Gothic" panose="020B0502020202020204" pitchFamily="34" charset="0"/>
                        </a:rPr>
                        <a:t>)</a:t>
                      </a:r>
                    </a:p>
                  </a:txBody>
                  <a:tcPr/>
                </a:tc>
                <a:extLst>
                  <a:ext uri="{0D108BD9-81ED-4DB2-BD59-A6C34878D82A}">
                    <a16:rowId xmlns:a16="http://schemas.microsoft.com/office/drawing/2014/main" val="1573310828"/>
                  </a:ext>
                </a:extLst>
              </a:tr>
              <a:tr h="370840">
                <a:tc>
                  <a:txBody>
                    <a:bodyPr/>
                    <a:lstStyle/>
                    <a:p>
                      <a:r>
                        <a:rPr lang="en-US" sz="1100" dirty="0">
                          <a:latin typeface="Century Gothic" panose="020B0502020202020204" pitchFamily="34" charset="0"/>
                        </a:rPr>
                        <a:t>GWAN Managed Services</a:t>
                      </a:r>
                    </a:p>
                  </a:txBody>
                  <a:tcPr/>
                </a:tc>
                <a:tc>
                  <a:txBody>
                    <a:bodyPr/>
                    <a:lstStyle/>
                    <a:p>
                      <a:r>
                        <a:rPr lang="en-US" sz="1100" dirty="0">
                          <a:latin typeface="Century Gothic" panose="020B0502020202020204" pitchFamily="34" charset="0"/>
                        </a:rPr>
                        <a:t>Various (Campus Network, GLAN sites, GWAN Optic Fiber backbone).</a:t>
                      </a:r>
                    </a:p>
                  </a:txBody>
                  <a:tcPr/>
                </a:tc>
                <a:extLst>
                  <a:ext uri="{0D108BD9-81ED-4DB2-BD59-A6C34878D82A}">
                    <a16:rowId xmlns:a16="http://schemas.microsoft.com/office/drawing/2014/main" val="4222344716"/>
                  </a:ext>
                </a:extLst>
              </a:tr>
              <a:tr h="370840">
                <a:tc>
                  <a:txBody>
                    <a:bodyPr/>
                    <a:lstStyle/>
                    <a:p>
                      <a:r>
                        <a:rPr lang="en-US" sz="1100" dirty="0">
                          <a:latin typeface="Century Gothic" panose="020B0502020202020204" pitchFamily="34" charset="0"/>
                        </a:rPr>
                        <a:t>Schools Connectivity</a:t>
                      </a:r>
                    </a:p>
                  </a:txBody>
                  <a:tcPr/>
                </a:tc>
                <a:tc>
                  <a:txBody>
                    <a:bodyPr/>
                    <a:lstStyle/>
                    <a:p>
                      <a:r>
                        <a:rPr lang="en-US" sz="1100" dirty="0">
                          <a:latin typeface="Century Gothic" panose="020B0502020202020204" pitchFamily="34" charset="0"/>
                        </a:rPr>
                        <a:t>2,000</a:t>
                      </a:r>
                    </a:p>
                  </a:txBody>
                  <a:tcPr/>
                </a:tc>
                <a:extLst>
                  <a:ext uri="{0D108BD9-81ED-4DB2-BD59-A6C34878D82A}">
                    <a16:rowId xmlns:a16="http://schemas.microsoft.com/office/drawing/2014/main" val="3118032548"/>
                  </a:ext>
                </a:extLst>
              </a:tr>
              <a:tr h="370840">
                <a:tc>
                  <a:txBody>
                    <a:bodyPr/>
                    <a:lstStyle/>
                    <a:p>
                      <a:r>
                        <a:rPr lang="en-US" sz="1100">
                          <a:latin typeface="Century Gothic" panose="020B0502020202020204" pitchFamily="34" charset="0"/>
                        </a:rPr>
                        <a:t>IP Transit (Internet) </a:t>
                      </a:r>
                      <a:endParaRPr lang="en-US" sz="1100" dirty="0">
                        <a:latin typeface="Century Gothic" panose="020B0502020202020204" pitchFamily="34" charset="0"/>
                      </a:endParaRPr>
                    </a:p>
                  </a:txBody>
                  <a:tcPr/>
                </a:tc>
                <a:tc>
                  <a:txBody>
                    <a:bodyPr/>
                    <a:lstStyle/>
                    <a:p>
                      <a:r>
                        <a:rPr lang="en-US" sz="1100" dirty="0">
                          <a:latin typeface="Century Gothic" panose="020B0502020202020204" pitchFamily="34" charset="0"/>
                        </a:rPr>
                        <a:t>TBA</a:t>
                      </a:r>
                    </a:p>
                  </a:txBody>
                  <a:tcPr/>
                </a:tc>
                <a:extLst>
                  <a:ext uri="{0D108BD9-81ED-4DB2-BD59-A6C34878D82A}">
                    <a16:rowId xmlns:a16="http://schemas.microsoft.com/office/drawing/2014/main" val="3559319951"/>
                  </a:ext>
                </a:extLst>
              </a:tr>
            </a:tbl>
          </a:graphicData>
        </a:graphic>
      </p:graphicFrame>
    </p:spTree>
    <p:extLst>
      <p:ext uri="{BB962C8B-B14F-4D97-AF65-F5344CB8AC3E}">
        <p14:creationId xmlns:p14="http://schemas.microsoft.com/office/powerpoint/2010/main" val="3911644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Project Update</a:t>
            </a:r>
          </a:p>
          <a:p>
            <a:pPr marL="342900" indent="-342900">
              <a:buAutoNum type="arabicPeriod"/>
            </a:pPr>
            <a:r>
              <a:rPr lang="en-US" sz="1200" b="1" dirty="0">
                <a:solidFill>
                  <a:schemeClr val="tx1"/>
                </a:solidFill>
                <a:latin typeface="Century Gothic" panose="020B0502020202020204" pitchFamily="34" charset="0"/>
              </a:rPr>
              <a:t>Public Institution Connectivity, NRB and Ministry of Lands (Overview)</a:t>
            </a: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kern="100" dirty="0">
              <a:latin typeface="Century Gothic" panose="020B0502020202020204" pitchFamily="34" charset="0"/>
              <a:ea typeface="Aptos" panose="020B0004020202020204" pitchFamily="34" charset="0"/>
              <a:cs typeface="Times New Roman" panose="02020603050405020304" pitchFamily="18" charset="0"/>
            </a:endParaRP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marL="285750" lvl="0" indent="-285750">
              <a:buFont typeface="Wingdings" panose="05000000000000000000" pitchFamily="2" charset="2"/>
              <a:buChar char="§"/>
            </a:pPr>
            <a:r>
              <a:rPr lang="en-US" sz="1800" dirty="0">
                <a:latin typeface="Century Gothic" panose="020B0502020202020204" pitchFamily="34" charset="0"/>
                <a:ea typeface="Times New Roman" panose="02020603050405020304" pitchFamily="18" charset="0"/>
              </a:rPr>
              <a:t> </a:t>
            </a:r>
            <a:r>
              <a:rPr lang="en-US" sz="1100" dirty="0">
                <a:latin typeface="Century Gothic" panose="020B0502020202020204" pitchFamily="34" charset="0"/>
                <a:ea typeface="Times New Roman" panose="02020603050405020304" pitchFamily="18" charset="0"/>
              </a:rPr>
              <a:t>All the assessment were done jointly by Department of e-Government, Ministry of Information, Communications and Digitalization, National Registration Bureau (NRB), Ministry of Lands, Technical staff from all District Councils (Lands/Estate, Environment and ICT) and PPPC (Safeguards and ICT)</a:t>
            </a:r>
            <a:endParaRPr lang="en-US" sz="1800" dirty="0">
              <a:latin typeface="Century Gothic" panose="020B0502020202020204" pitchFamily="34" charset="0"/>
              <a:ea typeface="Times New Roman" panose="02020603050405020304" pitchFamily="18" charset="0"/>
            </a:endParaRP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2" name="Table 1">
            <a:extLst>
              <a:ext uri="{FF2B5EF4-FFF2-40B4-BE49-F238E27FC236}">
                <a16:creationId xmlns:a16="http://schemas.microsoft.com/office/drawing/2014/main" id="{E2FF8625-AD78-7AB6-F5A1-1F3B5574D510}"/>
              </a:ext>
            </a:extLst>
          </p:cNvPr>
          <p:cNvGraphicFramePr>
            <a:graphicFrameLocks noGrp="1"/>
          </p:cNvGraphicFramePr>
          <p:nvPr>
            <p:extLst>
              <p:ext uri="{D42A27DB-BD31-4B8C-83A1-F6EECF244321}">
                <p14:modId xmlns:p14="http://schemas.microsoft.com/office/powerpoint/2010/main" val="664925695"/>
              </p:ext>
            </p:extLst>
          </p:nvPr>
        </p:nvGraphicFramePr>
        <p:xfrm>
          <a:off x="477863" y="1752140"/>
          <a:ext cx="7604503" cy="2153920"/>
        </p:xfrm>
        <a:graphic>
          <a:graphicData uri="http://schemas.openxmlformats.org/drawingml/2006/table">
            <a:tbl>
              <a:tblPr firstRow="1" bandRow="1">
                <a:tableStyleId>{CF59B6C2-4CB9-4DE1-A03A-684222E27876}</a:tableStyleId>
              </a:tblPr>
              <a:tblGrid>
                <a:gridCol w="3048000">
                  <a:extLst>
                    <a:ext uri="{9D8B030D-6E8A-4147-A177-3AD203B41FA5}">
                      <a16:colId xmlns:a16="http://schemas.microsoft.com/office/drawing/2014/main" val="1570151515"/>
                    </a:ext>
                  </a:extLst>
                </a:gridCol>
                <a:gridCol w="4556503">
                  <a:extLst>
                    <a:ext uri="{9D8B030D-6E8A-4147-A177-3AD203B41FA5}">
                      <a16:colId xmlns:a16="http://schemas.microsoft.com/office/drawing/2014/main" val="3942262506"/>
                    </a:ext>
                  </a:extLst>
                </a:gridCol>
              </a:tblGrid>
              <a:tr h="370840">
                <a:tc>
                  <a:txBody>
                    <a:bodyPr/>
                    <a:lstStyle/>
                    <a:p>
                      <a:r>
                        <a:rPr lang="en-US" sz="1100" dirty="0">
                          <a:latin typeface="Century Gothic" panose="020B0502020202020204" pitchFamily="34" charset="0"/>
                        </a:rPr>
                        <a:t>SCOPE</a:t>
                      </a:r>
                    </a:p>
                  </a:txBody>
                  <a:tcPr/>
                </a:tc>
                <a:tc>
                  <a:txBody>
                    <a:bodyPr/>
                    <a:lstStyle/>
                    <a:p>
                      <a:r>
                        <a:rPr lang="en-US" sz="1100" dirty="0">
                          <a:latin typeface="Century Gothic" panose="020B0502020202020204" pitchFamily="34" charset="0"/>
                        </a:rPr>
                        <a:t>CRITERIA</a:t>
                      </a:r>
                    </a:p>
                  </a:txBody>
                  <a:tcPr/>
                </a:tc>
                <a:extLst>
                  <a:ext uri="{0D108BD9-81ED-4DB2-BD59-A6C34878D82A}">
                    <a16:rowId xmlns:a16="http://schemas.microsoft.com/office/drawing/2014/main" val="4222346880"/>
                  </a:ext>
                </a:extLst>
              </a:tr>
              <a:tr h="370840">
                <a:tc>
                  <a:txBody>
                    <a:bodyPr/>
                    <a:lstStyle/>
                    <a:p>
                      <a:r>
                        <a:rPr lang="en-US" sz="1100" dirty="0">
                          <a:latin typeface="Century Gothic" panose="020B0502020202020204" pitchFamily="34" charset="0"/>
                        </a:rPr>
                        <a:t>Public Institution Connectivity-PIC</a:t>
                      </a:r>
                    </a:p>
                  </a:txBody>
                  <a:tcPr/>
                </a:tc>
                <a:tc>
                  <a:txBody>
                    <a:bodyPr/>
                    <a:lstStyle/>
                    <a:p>
                      <a:pPr marL="285750" indent="-285750">
                        <a:buFont typeface="Wingdings" panose="05000000000000000000" pitchFamily="2" charset="2"/>
                        <a:buChar char="§"/>
                      </a:pPr>
                      <a:r>
                        <a:rPr lang="en-US" sz="1100" dirty="0">
                          <a:latin typeface="Century Gothic" panose="020B0502020202020204" pitchFamily="34" charset="0"/>
                        </a:rPr>
                        <a:t>514 sites from DIGMAP site Database</a:t>
                      </a:r>
                    </a:p>
                    <a:p>
                      <a:pPr marL="285750" indent="-285750">
                        <a:buFont typeface="Wingdings" panose="05000000000000000000" pitchFamily="2" charset="2"/>
                        <a:buChar char="§"/>
                      </a:pPr>
                      <a:r>
                        <a:rPr lang="en-US" sz="1100" dirty="0">
                          <a:latin typeface="Century Gothic" panose="020B0502020202020204" pitchFamily="34" charset="0"/>
                        </a:rPr>
                        <a:t>787 sites from District Consultations with DEC</a:t>
                      </a:r>
                    </a:p>
                    <a:p>
                      <a:pPr marL="285750" indent="-285750">
                        <a:buFont typeface="Wingdings" panose="05000000000000000000" pitchFamily="2" charset="2"/>
                        <a:buChar char="§"/>
                      </a:pPr>
                      <a:r>
                        <a:rPr lang="en-US" sz="1100" dirty="0">
                          <a:latin typeface="Century Gothic" panose="020B0502020202020204" pitchFamily="34" charset="0"/>
                        </a:rPr>
                        <a:t>In total we had 1301 sites for technical and Safeguard assessment</a:t>
                      </a:r>
                    </a:p>
                  </a:txBody>
                  <a:tcPr/>
                </a:tc>
                <a:extLst>
                  <a:ext uri="{0D108BD9-81ED-4DB2-BD59-A6C34878D82A}">
                    <a16:rowId xmlns:a16="http://schemas.microsoft.com/office/drawing/2014/main" val="4020856788"/>
                  </a:ext>
                </a:extLst>
              </a:tr>
              <a:tr h="370840">
                <a:tc>
                  <a:txBody>
                    <a:bodyPr/>
                    <a:lstStyle/>
                    <a:p>
                      <a:r>
                        <a:rPr lang="en-US" sz="1100" dirty="0">
                          <a:latin typeface="Century Gothic" panose="020B0502020202020204" pitchFamily="34" charset="0"/>
                        </a:rPr>
                        <a:t>National Registration Bureau (NRB)</a:t>
                      </a:r>
                    </a:p>
                  </a:txBody>
                  <a:tcPr/>
                </a:tc>
                <a:tc>
                  <a:txBody>
                    <a:bodyPr/>
                    <a:lstStyle/>
                    <a:p>
                      <a:pPr marL="285750" indent="-285750">
                        <a:buFont typeface="Wingdings" panose="05000000000000000000" pitchFamily="2" charset="2"/>
                        <a:buChar char="§"/>
                      </a:pPr>
                      <a:r>
                        <a:rPr lang="en-US" sz="1100" dirty="0">
                          <a:latin typeface="Century Gothic" panose="020B0502020202020204" pitchFamily="34" charset="0"/>
                        </a:rPr>
                        <a:t>The list was provided by NRB which included mainly Post Offices, Health Centers, 319 sites were proposed.</a:t>
                      </a:r>
                    </a:p>
                  </a:txBody>
                  <a:tcPr/>
                </a:tc>
                <a:extLst>
                  <a:ext uri="{0D108BD9-81ED-4DB2-BD59-A6C34878D82A}">
                    <a16:rowId xmlns:a16="http://schemas.microsoft.com/office/drawing/2014/main" val="2265096411"/>
                  </a:ext>
                </a:extLst>
              </a:tr>
              <a:tr h="370840">
                <a:tc>
                  <a:txBody>
                    <a:bodyPr/>
                    <a:lstStyle/>
                    <a:p>
                      <a:r>
                        <a:rPr lang="en-US" sz="1100" dirty="0">
                          <a:latin typeface="Century Gothic" panose="020B0502020202020204" pitchFamily="34" charset="0"/>
                        </a:rPr>
                        <a:t>Land Information Management Systems (LIMS)</a:t>
                      </a:r>
                    </a:p>
                  </a:txBody>
                  <a:tcPr/>
                </a:tc>
                <a:tc>
                  <a:txBody>
                    <a:bodyPr/>
                    <a:lstStyle/>
                    <a:p>
                      <a:pPr marL="285750" indent="-285750">
                        <a:buFont typeface="Wingdings" panose="05000000000000000000" pitchFamily="2" charset="2"/>
                        <a:buChar char="§"/>
                      </a:pPr>
                      <a:r>
                        <a:rPr lang="en-US" sz="1100" dirty="0">
                          <a:latin typeface="Century Gothic" panose="020B0502020202020204" pitchFamily="34" charset="0"/>
                        </a:rPr>
                        <a:t>The list was provided by Ministry of Lands which included DC offices and Traditional Authorities and Village Headmen (Land Clerks), 329 sites were proposed. </a:t>
                      </a:r>
                    </a:p>
                  </a:txBody>
                  <a:tcPr/>
                </a:tc>
                <a:extLst>
                  <a:ext uri="{0D108BD9-81ED-4DB2-BD59-A6C34878D82A}">
                    <a16:rowId xmlns:a16="http://schemas.microsoft.com/office/drawing/2014/main" val="1200203439"/>
                  </a:ext>
                </a:extLst>
              </a:tr>
            </a:tbl>
          </a:graphicData>
        </a:graphic>
      </p:graphicFrame>
    </p:spTree>
    <p:extLst>
      <p:ext uri="{BB962C8B-B14F-4D97-AF65-F5344CB8AC3E}">
        <p14:creationId xmlns:p14="http://schemas.microsoft.com/office/powerpoint/2010/main" val="2927004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27CDCDF2-AD06-7485-DE8B-56685DAB58C2}"/>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B648F4A7-9FF1-2CB8-2308-3827B56D27A9}"/>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0B2FD3E1-3E71-3AEC-C0E2-B3BC29CABA6C}"/>
              </a:ext>
            </a:extLst>
          </p:cNvPr>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Project Update</a:t>
            </a:r>
          </a:p>
          <a:p>
            <a:pPr marL="342900" indent="-342900">
              <a:buAutoNum type="arabicPeriod"/>
            </a:pPr>
            <a:r>
              <a:rPr lang="en-US" sz="1200" b="1" dirty="0">
                <a:solidFill>
                  <a:schemeClr val="tx1"/>
                </a:solidFill>
                <a:latin typeface="Century Gothic" panose="020B0502020202020204" pitchFamily="34" charset="0"/>
              </a:rPr>
              <a:t>Rural Mobile Broadband Towers(Overview)</a:t>
            </a: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kern="100" dirty="0">
              <a:latin typeface="Century Gothic" panose="020B0502020202020204" pitchFamily="34" charset="0"/>
              <a:ea typeface="Aptos" panose="020B0004020202020204" pitchFamily="34" charset="0"/>
              <a:cs typeface="Times New Roman" panose="02020603050405020304" pitchFamily="18" charset="0"/>
            </a:endParaRPr>
          </a:p>
          <a:p>
            <a:pPr marL="171450" lvl="2" indent="-171450" algn="just">
              <a:lnSpc>
                <a:spcPct val="115000"/>
              </a:lnSpc>
              <a:spcAft>
                <a:spcPts val="800"/>
              </a:spcAft>
              <a:buFont typeface="Wingdings" panose="05000000000000000000" pitchFamily="2" charset="2"/>
              <a:buChar char="§"/>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r>
              <a:rPr lang="en-GB" sz="1100" dirty="0">
                <a:latin typeface="Century Gothic" panose="020B0502020202020204" pitchFamily="34" charset="0"/>
              </a:rPr>
              <a:t>The assessment was done jointly by the Ministry of Information, Communications and Technology, Department of e-Government, MACRA, USF, Technical Officers from Districts (Lands/Estate, Environment, ICT) and the PPPC (Safeguards and ICT).</a:t>
            </a:r>
            <a:endParaRPr lang="en-GB" sz="1600" b="1" dirty="0">
              <a:latin typeface="Century Gothic" panose="020B0502020202020204" pitchFamily="34" charset="0"/>
            </a:endParaRP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2" name="Table 1">
            <a:extLst>
              <a:ext uri="{FF2B5EF4-FFF2-40B4-BE49-F238E27FC236}">
                <a16:creationId xmlns:a16="http://schemas.microsoft.com/office/drawing/2014/main" id="{687C79E2-6CAE-69D7-D5F7-97A51E2D79C4}"/>
              </a:ext>
            </a:extLst>
          </p:cNvPr>
          <p:cNvGraphicFramePr>
            <a:graphicFrameLocks noGrp="1"/>
          </p:cNvGraphicFramePr>
          <p:nvPr>
            <p:extLst>
              <p:ext uri="{D42A27DB-BD31-4B8C-83A1-F6EECF244321}">
                <p14:modId xmlns:p14="http://schemas.microsoft.com/office/powerpoint/2010/main" val="1585788962"/>
              </p:ext>
            </p:extLst>
          </p:nvPr>
        </p:nvGraphicFramePr>
        <p:xfrm>
          <a:off x="477863" y="1752140"/>
          <a:ext cx="7604503" cy="1132840"/>
        </p:xfrm>
        <a:graphic>
          <a:graphicData uri="http://schemas.openxmlformats.org/drawingml/2006/table">
            <a:tbl>
              <a:tblPr firstRow="1" bandRow="1">
                <a:tableStyleId>{CF59B6C2-4CB9-4DE1-A03A-684222E27876}</a:tableStyleId>
              </a:tblPr>
              <a:tblGrid>
                <a:gridCol w="3048000">
                  <a:extLst>
                    <a:ext uri="{9D8B030D-6E8A-4147-A177-3AD203B41FA5}">
                      <a16:colId xmlns:a16="http://schemas.microsoft.com/office/drawing/2014/main" val="1570151515"/>
                    </a:ext>
                  </a:extLst>
                </a:gridCol>
                <a:gridCol w="4556503">
                  <a:extLst>
                    <a:ext uri="{9D8B030D-6E8A-4147-A177-3AD203B41FA5}">
                      <a16:colId xmlns:a16="http://schemas.microsoft.com/office/drawing/2014/main" val="3942262506"/>
                    </a:ext>
                  </a:extLst>
                </a:gridCol>
              </a:tblGrid>
              <a:tr h="370840">
                <a:tc>
                  <a:txBody>
                    <a:bodyPr/>
                    <a:lstStyle/>
                    <a:p>
                      <a:r>
                        <a:rPr lang="en-US" sz="1100" dirty="0">
                          <a:latin typeface="Century Gothic" panose="020B0502020202020204" pitchFamily="34" charset="0"/>
                        </a:rPr>
                        <a:t>SCOPE</a:t>
                      </a:r>
                    </a:p>
                  </a:txBody>
                  <a:tcPr/>
                </a:tc>
                <a:tc>
                  <a:txBody>
                    <a:bodyPr/>
                    <a:lstStyle/>
                    <a:p>
                      <a:r>
                        <a:rPr lang="en-US" sz="1100" dirty="0">
                          <a:latin typeface="Century Gothic" panose="020B0502020202020204" pitchFamily="34" charset="0"/>
                        </a:rPr>
                        <a:t>CRITERIA</a:t>
                      </a:r>
                    </a:p>
                  </a:txBody>
                  <a:tcPr/>
                </a:tc>
                <a:extLst>
                  <a:ext uri="{0D108BD9-81ED-4DB2-BD59-A6C34878D82A}">
                    <a16:rowId xmlns:a16="http://schemas.microsoft.com/office/drawing/2014/main" val="4222346880"/>
                  </a:ext>
                </a:extLst>
              </a:tr>
              <a:tr h="370840">
                <a:tc>
                  <a:txBody>
                    <a:bodyPr/>
                    <a:lstStyle/>
                    <a:p>
                      <a:r>
                        <a:rPr lang="en-US" sz="1100" dirty="0">
                          <a:latin typeface="Century Gothic" panose="020B0502020202020204" pitchFamily="34" charset="0"/>
                        </a:rPr>
                        <a:t>Rural Underserved Areas</a:t>
                      </a:r>
                    </a:p>
                  </a:txBody>
                  <a:tcPr/>
                </a:tc>
                <a:tc>
                  <a:txBody>
                    <a:bodyPr/>
                    <a:lstStyle/>
                    <a:p>
                      <a:pPr marL="285750" indent="-285750">
                        <a:buFont typeface="Wingdings" panose="05000000000000000000" pitchFamily="2" charset="2"/>
                        <a:buChar char="§"/>
                      </a:pPr>
                      <a:r>
                        <a:rPr lang="en-US" sz="1100" dirty="0">
                          <a:latin typeface="Century Gothic" panose="020B0502020202020204" pitchFamily="34" charset="0"/>
                        </a:rPr>
                        <a:t>List shared by MACRA/USF and list compiled through reports received by MACRA on coverage gaps, drive tests by MACRA and though Parliament sitting. The initial list was 93 and  9 were added and recently surveyed.</a:t>
                      </a:r>
                    </a:p>
                  </a:txBody>
                  <a:tcPr/>
                </a:tc>
                <a:extLst>
                  <a:ext uri="{0D108BD9-81ED-4DB2-BD59-A6C34878D82A}">
                    <a16:rowId xmlns:a16="http://schemas.microsoft.com/office/drawing/2014/main" val="4020856788"/>
                  </a:ext>
                </a:extLst>
              </a:tr>
            </a:tbl>
          </a:graphicData>
        </a:graphic>
      </p:graphicFrame>
    </p:spTree>
    <p:extLst>
      <p:ext uri="{BB962C8B-B14F-4D97-AF65-F5344CB8AC3E}">
        <p14:creationId xmlns:p14="http://schemas.microsoft.com/office/powerpoint/2010/main" val="1192178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FD53EE92-644E-6B81-C0EC-4ECA59D621FB}"/>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743D50B0-695D-B42D-EA25-91B7A7BEA2E8}"/>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C645B8F1-64E8-E171-F635-B16AC8E8256F}"/>
              </a:ext>
            </a:extLst>
          </p:cNvPr>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Key Information Collected during the Technical and Safeguard assessment</a:t>
            </a:r>
            <a:endParaRPr lang="en-US" sz="1200" b="1" dirty="0">
              <a:solidFill>
                <a:schemeClr val="tx1"/>
              </a:solidFill>
              <a:latin typeface="Century Gothic" panose="020B0502020202020204" pitchFamily="34" charset="0"/>
            </a:endParaRPr>
          </a:p>
          <a:p>
            <a:r>
              <a:rPr lang="en-US" sz="1200" b="1" dirty="0">
                <a:solidFill>
                  <a:schemeClr val="tx1"/>
                </a:solidFill>
                <a:latin typeface="Century Gothic" panose="020B0502020202020204" pitchFamily="34" charset="0"/>
              </a:rPr>
              <a:t>3. Rural Underserved Mobile Towers</a:t>
            </a: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kern="100" dirty="0">
              <a:latin typeface="Century Gothic" panose="020B0502020202020204" pitchFamily="34" charset="0"/>
              <a:ea typeface="Aptos" panose="020B0004020202020204" pitchFamily="34" charset="0"/>
              <a:cs typeface="Times New Roman" panose="02020603050405020304" pitchFamily="18" charset="0"/>
            </a:endParaRP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2" name="Table 1">
            <a:extLst>
              <a:ext uri="{FF2B5EF4-FFF2-40B4-BE49-F238E27FC236}">
                <a16:creationId xmlns:a16="http://schemas.microsoft.com/office/drawing/2014/main" id="{AC6206C3-6384-20F4-8FF3-0F7C6A6CD31D}"/>
              </a:ext>
            </a:extLst>
          </p:cNvPr>
          <p:cNvGraphicFramePr>
            <a:graphicFrameLocks noGrp="1"/>
          </p:cNvGraphicFramePr>
          <p:nvPr>
            <p:extLst>
              <p:ext uri="{D42A27DB-BD31-4B8C-83A1-F6EECF244321}">
                <p14:modId xmlns:p14="http://schemas.microsoft.com/office/powerpoint/2010/main" val="1241326150"/>
              </p:ext>
            </p:extLst>
          </p:nvPr>
        </p:nvGraphicFramePr>
        <p:xfrm>
          <a:off x="439117" y="2015611"/>
          <a:ext cx="7604503" cy="2651760"/>
        </p:xfrm>
        <a:graphic>
          <a:graphicData uri="http://schemas.openxmlformats.org/drawingml/2006/table">
            <a:tbl>
              <a:tblPr firstRow="1" bandRow="1">
                <a:tableStyleId>{CF59B6C2-4CB9-4DE1-A03A-684222E27876}</a:tableStyleId>
              </a:tblPr>
              <a:tblGrid>
                <a:gridCol w="3048000">
                  <a:extLst>
                    <a:ext uri="{9D8B030D-6E8A-4147-A177-3AD203B41FA5}">
                      <a16:colId xmlns:a16="http://schemas.microsoft.com/office/drawing/2014/main" val="1570151515"/>
                    </a:ext>
                  </a:extLst>
                </a:gridCol>
                <a:gridCol w="4556503">
                  <a:extLst>
                    <a:ext uri="{9D8B030D-6E8A-4147-A177-3AD203B41FA5}">
                      <a16:colId xmlns:a16="http://schemas.microsoft.com/office/drawing/2014/main" val="3942262506"/>
                    </a:ext>
                  </a:extLst>
                </a:gridCol>
              </a:tblGrid>
              <a:tr h="370840">
                <a:tc>
                  <a:txBody>
                    <a:bodyPr/>
                    <a:lstStyle/>
                    <a:p>
                      <a:r>
                        <a:rPr lang="en-US" sz="1100" dirty="0">
                          <a:latin typeface="Century Gothic" panose="020B0502020202020204" pitchFamily="34" charset="0"/>
                        </a:rPr>
                        <a:t>Description</a:t>
                      </a:r>
                    </a:p>
                  </a:txBody>
                  <a:tcPr/>
                </a:tc>
                <a:tc>
                  <a:txBody>
                    <a:bodyPr/>
                    <a:lstStyle/>
                    <a:p>
                      <a:r>
                        <a:rPr lang="en-US" sz="1100" dirty="0">
                          <a:latin typeface="Century Gothic" panose="020B0502020202020204" pitchFamily="34" charset="0"/>
                        </a:rPr>
                        <a:t>RATIONALE</a:t>
                      </a:r>
                    </a:p>
                  </a:txBody>
                  <a:tcPr/>
                </a:tc>
                <a:extLst>
                  <a:ext uri="{0D108BD9-81ED-4DB2-BD59-A6C34878D82A}">
                    <a16:rowId xmlns:a16="http://schemas.microsoft.com/office/drawing/2014/main" val="4222346880"/>
                  </a:ext>
                </a:extLst>
              </a:tr>
              <a:tr h="370840">
                <a:tc>
                  <a:txBody>
                    <a:bodyPr/>
                    <a:lstStyle/>
                    <a:p>
                      <a:r>
                        <a:rPr lang="en-US" sz="1100" dirty="0">
                          <a:latin typeface="Century Gothic" panose="020B0502020202020204" pitchFamily="34" charset="0"/>
                        </a:rPr>
                        <a:t>Site Information</a:t>
                      </a:r>
                    </a:p>
                  </a:txBody>
                  <a:tcPr/>
                </a:tc>
                <a:tc>
                  <a:txBody>
                    <a:bodyPr/>
                    <a:lstStyle/>
                    <a:p>
                      <a:pPr marL="285750" indent="-285750">
                        <a:buFont typeface="Wingdings" panose="05000000000000000000" pitchFamily="2" charset="2"/>
                        <a:buChar char="§"/>
                      </a:pPr>
                      <a:r>
                        <a:rPr lang="en-US" sz="1100" dirty="0">
                          <a:latin typeface="Century Gothic" panose="020B0502020202020204" pitchFamily="34" charset="0"/>
                        </a:rPr>
                        <a:t>Get unique location and description</a:t>
                      </a:r>
                    </a:p>
                  </a:txBody>
                  <a:tcPr/>
                </a:tc>
                <a:extLst>
                  <a:ext uri="{0D108BD9-81ED-4DB2-BD59-A6C34878D82A}">
                    <a16:rowId xmlns:a16="http://schemas.microsoft.com/office/drawing/2014/main" val="4020856788"/>
                  </a:ext>
                </a:extLst>
              </a:tr>
              <a:tr h="370840">
                <a:tc>
                  <a:txBody>
                    <a:bodyPr/>
                    <a:lstStyle/>
                    <a:p>
                      <a:r>
                        <a:rPr lang="en-US" sz="1100" dirty="0">
                          <a:latin typeface="Century Gothic" panose="020B0502020202020204" pitchFamily="34" charset="0"/>
                        </a:rPr>
                        <a:t>Grid Power (ESCOM)</a:t>
                      </a:r>
                    </a:p>
                  </a:txBody>
                  <a:tcPr/>
                </a:tc>
                <a:tc>
                  <a:txBody>
                    <a:bodyPr/>
                    <a:lstStyle/>
                    <a:p>
                      <a:pPr marL="285750" indent="-285750">
                        <a:buFont typeface="Wingdings" panose="05000000000000000000" pitchFamily="2" charset="2"/>
                        <a:buChar char="§"/>
                      </a:pPr>
                      <a:r>
                        <a:rPr lang="en-US" sz="1100" dirty="0">
                          <a:latin typeface="Century Gothic" panose="020B0502020202020204" pitchFamily="34" charset="0"/>
                        </a:rPr>
                        <a:t>Primary requirement for consideration (PIC, NRB and LIMS)</a:t>
                      </a:r>
                    </a:p>
                  </a:txBody>
                  <a:tcPr/>
                </a:tc>
                <a:extLst>
                  <a:ext uri="{0D108BD9-81ED-4DB2-BD59-A6C34878D82A}">
                    <a16:rowId xmlns:a16="http://schemas.microsoft.com/office/drawing/2014/main" val="2265096411"/>
                  </a:ext>
                </a:extLst>
              </a:tr>
              <a:tr h="370840">
                <a:tc>
                  <a:txBody>
                    <a:bodyPr/>
                    <a:lstStyle/>
                    <a:p>
                      <a:r>
                        <a:rPr lang="en-US" sz="1100" dirty="0">
                          <a:latin typeface="Century Gothic" panose="020B0502020202020204" pitchFamily="34" charset="0"/>
                        </a:rPr>
                        <a:t>Availability of existing Towers</a:t>
                      </a:r>
                    </a:p>
                  </a:txBody>
                  <a:tcPr/>
                </a:tc>
                <a:tc>
                  <a:txBody>
                    <a:bodyPr/>
                    <a:lstStyle/>
                    <a:p>
                      <a:pPr marL="285750" indent="-285750">
                        <a:buFont typeface="Wingdings" panose="05000000000000000000" pitchFamily="2" charset="2"/>
                        <a:buChar char="§"/>
                      </a:pPr>
                      <a:r>
                        <a:rPr lang="en-US" sz="1100" dirty="0">
                          <a:latin typeface="Century Gothic" panose="020B0502020202020204" pitchFamily="34" charset="0"/>
                        </a:rPr>
                        <a:t>Ensure no standalone sites and decide repeater sites</a:t>
                      </a:r>
                    </a:p>
                  </a:txBody>
                  <a:tcPr/>
                </a:tc>
                <a:extLst>
                  <a:ext uri="{0D108BD9-81ED-4DB2-BD59-A6C34878D82A}">
                    <a16:rowId xmlns:a16="http://schemas.microsoft.com/office/drawing/2014/main" val="1200203439"/>
                  </a:ext>
                </a:extLst>
              </a:tr>
              <a:tr h="370840">
                <a:tc>
                  <a:txBody>
                    <a:bodyPr/>
                    <a:lstStyle/>
                    <a:p>
                      <a:r>
                        <a:rPr lang="en-US" sz="1100" dirty="0">
                          <a:latin typeface="Century Gothic" panose="020B0502020202020204" pitchFamily="34" charset="0"/>
                        </a:rPr>
                        <a:t>Terrain</a:t>
                      </a:r>
                    </a:p>
                  </a:txBody>
                  <a:tcPr/>
                </a:tc>
                <a:tc>
                  <a:txBody>
                    <a:bodyPr/>
                    <a:lstStyle/>
                    <a:p>
                      <a:pPr marL="285750" indent="-285750">
                        <a:buFont typeface="Wingdings" panose="05000000000000000000" pitchFamily="2" charset="2"/>
                        <a:buChar char="§"/>
                      </a:pPr>
                      <a:r>
                        <a:rPr lang="en-US" sz="1100" dirty="0">
                          <a:latin typeface="Century Gothic" panose="020B0502020202020204" pitchFamily="34" charset="0"/>
                        </a:rPr>
                        <a:t>Helps planning for coverage and access of the tower</a:t>
                      </a:r>
                    </a:p>
                  </a:txBody>
                  <a:tcPr/>
                </a:tc>
                <a:extLst>
                  <a:ext uri="{0D108BD9-81ED-4DB2-BD59-A6C34878D82A}">
                    <a16:rowId xmlns:a16="http://schemas.microsoft.com/office/drawing/2014/main" val="870037514"/>
                  </a:ext>
                </a:extLst>
              </a:tr>
              <a:tr h="370840">
                <a:tc>
                  <a:txBody>
                    <a:bodyPr/>
                    <a:lstStyle/>
                    <a:p>
                      <a:r>
                        <a:rPr lang="en-US" sz="1100" dirty="0">
                          <a:latin typeface="Century Gothic" panose="020B0502020202020204" pitchFamily="34" charset="0"/>
                        </a:rPr>
                        <a:t>Economic Activities</a:t>
                      </a:r>
                    </a:p>
                  </a:txBody>
                  <a:tcPr/>
                </a:tc>
                <a:tc>
                  <a:txBody>
                    <a:bodyPr/>
                    <a:lstStyle/>
                    <a:p>
                      <a:pPr marL="171450" indent="-171450">
                        <a:buFont typeface="Wingdings" panose="05000000000000000000" pitchFamily="2" charset="2"/>
                        <a:buChar char="§"/>
                      </a:pPr>
                      <a:r>
                        <a:rPr lang="en-US" sz="1100" dirty="0">
                          <a:latin typeface="Century Gothic" panose="020B0502020202020204" pitchFamily="34" charset="0"/>
                        </a:rPr>
                        <a:t>Revenue projection and deciding Maximum Allowable Subsidy (MAS)</a:t>
                      </a:r>
                    </a:p>
                  </a:txBody>
                  <a:tcPr/>
                </a:tc>
                <a:extLst>
                  <a:ext uri="{0D108BD9-81ED-4DB2-BD59-A6C34878D82A}">
                    <a16:rowId xmlns:a16="http://schemas.microsoft.com/office/drawing/2014/main" val="1681534545"/>
                  </a:ext>
                </a:extLst>
              </a:tr>
              <a:tr h="370840">
                <a:tc>
                  <a:txBody>
                    <a:bodyPr/>
                    <a:lstStyle/>
                    <a:p>
                      <a:r>
                        <a:rPr lang="en-US" sz="1100" dirty="0">
                          <a:latin typeface="Century Gothic" panose="020B0502020202020204" pitchFamily="34" charset="0"/>
                        </a:rPr>
                        <a:t>Estimated Population</a:t>
                      </a:r>
                    </a:p>
                  </a:txBody>
                  <a:tcPr/>
                </a:tc>
                <a:tc>
                  <a:txBody>
                    <a:bodyPr/>
                    <a:lstStyle/>
                    <a:p>
                      <a:pPr marL="171450" indent="-171450">
                        <a:buFont typeface="Wingdings" panose="05000000000000000000" pitchFamily="2" charset="2"/>
                        <a:buChar char="§"/>
                      </a:pPr>
                      <a:r>
                        <a:rPr lang="en-US" sz="1100" dirty="0">
                          <a:latin typeface="Century Gothic" panose="020B0502020202020204" pitchFamily="34" charset="0"/>
                        </a:rPr>
                        <a:t>Viability and planning purposes and MAS calculation</a:t>
                      </a:r>
                    </a:p>
                  </a:txBody>
                  <a:tcPr/>
                </a:tc>
                <a:extLst>
                  <a:ext uri="{0D108BD9-81ED-4DB2-BD59-A6C34878D82A}">
                    <a16:rowId xmlns:a16="http://schemas.microsoft.com/office/drawing/2014/main" val="3167890596"/>
                  </a:ext>
                </a:extLst>
              </a:tr>
            </a:tbl>
          </a:graphicData>
        </a:graphic>
      </p:graphicFrame>
    </p:spTree>
    <p:extLst>
      <p:ext uri="{BB962C8B-B14F-4D97-AF65-F5344CB8AC3E}">
        <p14:creationId xmlns:p14="http://schemas.microsoft.com/office/powerpoint/2010/main" val="3540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9CBD96B1-2681-D38F-866E-00653EED7F59}"/>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F4CE8774-8534-3E32-A172-5771F3061313}"/>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A31B5F0E-7857-0DDC-F4DE-9840854707F3}"/>
              </a:ext>
            </a:extLst>
          </p:cNvPr>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PRESENTATION OF TECHNICAL ASSESSMENT</a:t>
            </a:r>
          </a:p>
          <a:p>
            <a:pPr lvl="0"/>
            <a:r>
              <a:rPr lang="en-GB" sz="1600" b="1" dirty="0">
                <a:latin typeface="Century Gothic" panose="020B0502020202020204" pitchFamily="34" charset="0"/>
              </a:rPr>
              <a:t>a. Public Institution Connectivity (PIC) and LIMS</a:t>
            </a: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marL="228600" marR="0" indent="457200">
              <a:lnSpc>
                <a:spcPct val="107000"/>
              </a:lnSpc>
              <a:spcAft>
                <a:spcPts val="800"/>
              </a:spcAft>
              <a:buNone/>
            </a:pPr>
            <a:r>
              <a:rPr lang="en-US" sz="1200" dirty="0">
                <a:effectLst/>
                <a:latin typeface="Century Gothic" panose="020B0502020202020204" pitchFamily="34" charset="0"/>
                <a:ea typeface="Calibri" panose="020F0502020204030204" pitchFamily="34" charset="0"/>
                <a:cs typeface="Calibri" panose="020F0502020204030204" pitchFamily="34" charset="0"/>
              </a:rPr>
              <a:t>A total of 1301 site were consolidated and considered for technical assessment </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1371600" marR="0">
              <a:lnSpc>
                <a:spcPct val="107000"/>
              </a:lnSpc>
              <a:buNone/>
            </a:pPr>
            <a:r>
              <a:rPr lang="en-US" sz="1200" b="1" dirty="0">
                <a:effectLst/>
                <a:latin typeface="Century Gothic" panose="020B0502020202020204" pitchFamily="34" charset="0"/>
                <a:ea typeface="Calibri" panose="020F0502020204030204" pitchFamily="34" charset="0"/>
                <a:cs typeface="Calibri" panose="020F0502020204030204" pitchFamily="34" charset="0"/>
              </a:rPr>
              <a:t>Total Number of consolidated sites </a:t>
            </a:r>
            <a:r>
              <a:rPr lang="en-US" sz="1200" dirty="0">
                <a:effectLst/>
                <a:latin typeface="Century Gothic" panose="020B0502020202020204" pitchFamily="34" charset="0"/>
                <a:ea typeface="Calibri" panose="020F0502020204030204" pitchFamily="34" charset="0"/>
                <a:cs typeface="Calibri" panose="020F0502020204030204" pitchFamily="34" charset="0"/>
              </a:rPr>
              <a:t>												</a:t>
            </a:r>
            <a:r>
              <a:rPr lang="en-US" sz="1200" b="1" dirty="0">
                <a:effectLst/>
                <a:latin typeface="Century Gothic" panose="020B0502020202020204" pitchFamily="34" charset="0"/>
                <a:ea typeface="Calibri" panose="020F0502020204030204" pitchFamily="34" charset="0"/>
                <a:cs typeface="Calibri" panose="020F0502020204030204" pitchFamily="34" charset="0"/>
              </a:rPr>
              <a:t>1301</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1371600" marR="0">
              <a:lnSpc>
                <a:spcPct val="107000"/>
              </a:lnSpc>
              <a:buNone/>
            </a:pPr>
            <a:r>
              <a:rPr lang="en-US" sz="1200" dirty="0">
                <a:effectLst/>
                <a:latin typeface="Century Gothic" panose="020B0502020202020204" pitchFamily="34" charset="0"/>
                <a:ea typeface="Calibri" panose="020F0502020204030204" pitchFamily="34" charset="0"/>
                <a:cs typeface="Calibri" panose="020F0502020204030204" pitchFamily="34" charset="0"/>
              </a:rPr>
              <a:t>	Sites without electricity but assessed			0223</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1371600" marR="0">
              <a:lnSpc>
                <a:spcPct val="107000"/>
              </a:lnSpc>
              <a:buNone/>
            </a:pPr>
            <a:r>
              <a:rPr lang="en-US" sz="1200" dirty="0">
                <a:effectLst/>
                <a:latin typeface="Century Gothic" panose="020B0502020202020204" pitchFamily="34" charset="0"/>
                <a:ea typeface="Calibri" panose="020F0502020204030204" pitchFamily="34" charset="0"/>
                <a:cs typeface="Calibri" panose="020F0502020204030204" pitchFamily="34" charset="0"/>
              </a:rPr>
              <a:t>	Sites without electricity but not assessed plus schools			removed from the list				0286</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1371600" marR="0">
              <a:lnSpc>
                <a:spcPct val="107000"/>
              </a:lnSpc>
              <a:buNone/>
            </a:pPr>
            <a:r>
              <a:rPr lang="en-US" sz="1200" dirty="0">
                <a:effectLst/>
                <a:latin typeface="Century Gothic" panose="020B0502020202020204" pitchFamily="34" charset="0"/>
                <a:ea typeface="Calibri" panose="020F0502020204030204" pitchFamily="34" charset="0"/>
                <a:cs typeface="Calibri" panose="020F0502020204030204" pitchFamily="34" charset="0"/>
              </a:rPr>
              <a:t>	Sites with Electricity				0792</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1371600" marR="0">
              <a:lnSpc>
                <a:spcPct val="107000"/>
              </a:lnSpc>
              <a:buNone/>
            </a:pPr>
            <a:r>
              <a:rPr lang="en-US" sz="1200" dirty="0">
                <a:effectLst/>
                <a:latin typeface="Century Gothic" panose="020B0502020202020204" pitchFamily="34" charset="0"/>
                <a:ea typeface="Calibri" panose="020F0502020204030204" pitchFamily="34" charset="0"/>
                <a:cs typeface="Calibri" panose="020F0502020204030204" pitchFamily="34" charset="0"/>
              </a:rPr>
              <a:t>															</a:t>
            </a:r>
            <a:r>
              <a:rPr lang="en-US" sz="1200" b="1" dirty="0">
                <a:effectLst/>
                <a:latin typeface="Century Gothic" panose="020B0502020202020204" pitchFamily="34" charset="0"/>
                <a:ea typeface="Calibri" panose="020F0502020204030204" pitchFamily="34" charset="0"/>
                <a:cs typeface="Calibri" panose="020F0502020204030204" pitchFamily="34" charset="0"/>
              </a:rPr>
              <a:t>1,301</a:t>
            </a:r>
            <a:r>
              <a:rPr lang="en-US" sz="1200" b="1" dirty="0">
                <a:latin typeface="Century Gothic" panose="020B0502020202020204" pitchFamily="34" charset="0"/>
                <a:ea typeface="Calibri" panose="020F0502020204030204" pitchFamily="34" charset="0"/>
                <a:cs typeface="Times New Roman" panose="02020603050405020304" pitchFamily="18" charset="0"/>
              </a:rPr>
              <a:t>	</a:t>
            </a:r>
            <a:r>
              <a:rPr lang="en-US" sz="1200" dirty="0">
                <a:effectLst/>
                <a:latin typeface="Century Gothic" panose="020B0502020202020204" pitchFamily="34" charset="0"/>
                <a:ea typeface="Calibri" panose="020F0502020204030204" pitchFamily="34" charset="0"/>
                <a:cs typeface="Calibri" panose="020F0502020204030204" pitchFamily="34" charset="0"/>
              </a:rPr>
              <a:t>Public Institution Sites (PIC)			0683</a:t>
            </a:r>
            <a:r>
              <a:rPr lang="en-US" sz="1200" dirty="0">
                <a:latin typeface="Century Gothic" panose="020B0502020202020204" pitchFamily="34" charset="0"/>
                <a:ea typeface="Calibri" panose="020F0502020204030204" pitchFamily="34" charset="0"/>
                <a:cs typeface="Times New Roman" panose="02020603050405020304" pitchFamily="18" charset="0"/>
              </a:rPr>
              <a:t>			</a:t>
            </a:r>
            <a:r>
              <a:rPr lang="en-US" sz="1200" dirty="0">
                <a:effectLst/>
                <a:latin typeface="Century Gothic" panose="020B0502020202020204" pitchFamily="34" charset="0"/>
                <a:ea typeface="Calibri" panose="020F0502020204030204" pitchFamily="34" charset="0"/>
                <a:cs typeface="Calibri" panose="020F0502020204030204" pitchFamily="34" charset="0"/>
              </a:rPr>
              <a:t>Ministry of Lands				0109</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4114800" marR="0" indent="457200">
              <a:lnSpc>
                <a:spcPct val="107000"/>
              </a:lnSpc>
              <a:buNone/>
            </a:pPr>
            <a:r>
              <a:rPr lang="en-US" sz="1200" b="1" dirty="0">
                <a:effectLst/>
                <a:latin typeface="Century Gothic" panose="020B0502020202020204" pitchFamily="34" charset="0"/>
                <a:ea typeface="Calibri" panose="020F0502020204030204" pitchFamily="34" charset="0"/>
                <a:cs typeface="Calibri" panose="020F0502020204030204" pitchFamily="34" charset="0"/>
              </a:rPr>
              <a:t>		0792</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p>
            <a:pPr marL="1828800" marR="0" indent="457200">
              <a:lnSpc>
                <a:spcPct val="107000"/>
              </a:lnSpc>
              <a:spcAft>
                <a:spcPts val="800"/>
              </a:spcAft>
              <a:buNone/>
            </a:pPr>
            <a:r>
              <a:rPr lang="en-US" sz="1200" dirty="0">
                <a:effectLst/>
                <a:latin typeface="Century Gothic" panose="020B0502020202020204" pitchFamily="34" charset="0"/>
                <a:ea typeface="Calibri" panose="020F0502020204030204" pitchFamily="34" charset="0"/>
                <a:cs typeface="Calibri" panose="020F0502020204030204" pitchFamily="34" charset="0"/>
              </a:rPr>
              <a:t>Total potential sites for connection		</a:t>
            </a:r>
            <a:r>
              <a:rPr lang="en-US" sz="1200" b="1" dirty="0">
                <a:effectLst/>
                <a:latin typeface="Century Gothic" panose="020B0502020202020204" pitchFamily="34" charset="0"/>
                <a:ea typeface="Calibri" panose="020F0502020204030204" pitchFamily="34" charset="0"/>
                <a:cs typeface="Calibri" panose="020F0502020204030204" pitchFamily="34" charset="0"/>
              </a:rPr>
              <a:t>0792</a:t>
            </a:r>
            <a:endParaRPr lang="en-US" sz="1200" dirty="0">
              <a:effectLst/>
              <a:latin typeface="Century Gothic" panose="020B0502020202020204" pitchFamily="34" charset="0"/>
              <a:ea typeface="Calibri" panose="020F050202020403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kern="100" dirty="0">
              <a:latin typeface="Century Gothic" panose="020B0502020202020204" pitchFamily="34" charset="0"/>
              <a:ea typeface="Aptos" panose="020B0004020202020204" pitchFamily="34" charset="0"/>
              <a:cs typeface="Times New Roman" panose="02020603050405020304" pitchFamily="18" charset="0"/>
            </a:endParaRP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449093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B757213B-406B-F088-2112-F31181524475}"/>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E7DF644C-AA4C-3408-30D5-F91E29F94903}"/>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24B7A157-C249-B6AC-BEB8-98620CF54463}"/>
              </a:ext>
            </a:extLst>
          </p:cNvPr>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PRESENTATION OF TECHNICAL ASSESSMENT</a:t>
            </a:r>
          </a:p>
          <a:p>
            <a:pPr lvl="0"/>
            <a:r>
              <a:rPr lang="en-GB" sz="1600" b="1" dirty="0">
                <a:latin typeface="Century Gothic" panose="020B0502020202020204" pitchFamily="34" charset="0"/>
              </a:rPr>
              <a:t>a. Public Institution Connectivity and LIMS (Sites Distribution by District) </a:t>
            </a: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2" name="Table 1">
            <a:extLst>
              <a:ext uri="{FF2B5EF4-FFF2-40B4-BE49-F238E27FC236}">
                <a16:creationId xmlns:a16="http://schemas.microsoft.com/office/drawing/2014/main" id="{CF1A825E-6723-61F9-FAF7-DA4D35CFCA97}"/>
              </a:ext>
            </a:extLst>
          </p:cNvPr>
          <p:cNvGraphicFramePr>
            <a:graphicFrameLocks noGrp="1"/>
          </p:cNvGraphicFramePr>
          <p:nvPr>
            <p:extLst>
              <p:ext uri="{D42A27DB-BD31-4B8C-83A1-F6EECF244321}">
                <p14:modId xmlns:p14="http://schemas.microsoft.com/office/powerpoint/2010/main" val="2195215104"/>
              </p:ext>
            </p:extLst>
          </p:nvPr>
        </p:nvGraphicFramePr>
        <p:xfrm>
          <a:off x="1185620" y="2002226"/>
          <a:ext cx="6540286" cy="2696310"/>
        </p:xfrm>
        <a:graphic>
          <a:graphicData uri="http://schemas.openxmlformats.org/drawingml/2006/table">
            <a:tbl>
              <a:tblPr firstRow="1" firstCol="1" bandRow="1">
                <a:tableStyleId>{C083E6E3-FA7D-4D7B-A595-EF9225AFEA82}</a:tableStyleId>
              </a:tblPr>
              <a:tblGrid>
                <a:gridCol w="957246">
                  <a:extLst>
                    <a:ext uri="{9D8B030D-6E8A-4147-A177-3AD203B41FA5}">
                      <a16:colId xmlns:a16="http://schemas.microsoft.com/office/drawing/2014/main" val="4234851391"/>
                    </a:ext>
                  </a:extLst>
                </a:gridCol>
                <a:gridCol w="2213964">
                  <a:extLst>
                    <a:ext uri="{9D8B030D-6E8A-4147-A177-3AD203B41FA5}">
                      <a16:colId xmlns:a16="http://schemas.microsoft.com/office/drawing/2014/main" val="388484308"/>
                    </a:ext>
                  </a:extLst>
                </a:gridCol>
                <a:gridCol w="1155112">
                  <a:extLst>
                    <a:ext uri="{9D8B030D-6E8A-4147-A177-3AD203B41FA5}">
                      <a16:colId xmlns:a16="http://schemas.microsoft.com/office/drawing/2014/main" val="1176820279"/>
                    </a:ext>
                  </a:extLst>
                </a:gridCol>
                <a:gridCol w="1155112">
                  <a:extLst>
                    <a:ext uri="{9D8B030D-6E8A-4147-A177-3AD203B41FA5}">
                      <a16:colId xmlns:a16="http://schemas.microsoft.com/office/drawing/2014/main" val="869913944"/>
                    </a:ext>
                  </a:extLst>
                </a:gridCol>
                <a:gridCol w="1058852">
                  <a:extLst>
                    <a:ext uri="{9D8B030D-6E8A-4147-A177-3AD203B41FA5}">
                      <a16:colId xmlns:a16="http://schemas.microsoft.com/office/drawing/2014/main" val="3640439347"/>
                    </a:ext>
                  </a:extLst>
                </a:gridCol>
              </a:tblGrid>
              <a:tr h="179754">
                <a:tc>
                  <a:txBody>
                    <a:bodyPr/>
                    <a:lstStyle/>
                    <a:p>
                      <a:pPr marL="0" marR="0" algn="ctr">
                        <a:lnSpc>
                          <a:spcPct val="107000"/>
                        </a:lnSpc>
                        <a:spcAft>
                          <a:spcPts val="800"/>
                        </a:spcAft>
                        <a:buNone/>
                      </a:pPr>
                      <a:r>
                        <a:rPr lang="en-US" sz="1000">
                          <a:effectLst/>
                          <a:latin typeface="Century Gothic" panose="020B0502020202020204" pitchFamily="34" charset="0"/>
                        </a:rPr>
                        <a:t># NO</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DISTRICT</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PIC</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LIMS</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TOTAL</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80366657"/>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Balaka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19</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0029435"/>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Blantyre</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70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76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19540025"/>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Chikwawa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06189520"/>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Chiradzuru</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90098994"/>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Chitipa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6</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48844278"/>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Dedza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66764798"/>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Dowa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29</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19002245"/>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Karonga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75328587"/>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9</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Kasungu</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9</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03820415"/>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 10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Likoma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37283972"/>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11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Lilongwe</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32280342"/>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12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Machinga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638548735"/>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13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Mangochi</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42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47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53907807"/>
                  </a:ext>
                </a:extLst>
              </a:tr>
              <a:tr h="179754">
                <a:tc>
                  <a:txBody>
                    <a:bodyPr/>
                    <a:lstStyle/>
                    <a:p>
                      <a:pPr marL="0" marR="0" algn="ctr">
                        <a:lnSpc>
                          <a:spcPct val="107000"/>
                        </a:lnSpc>
                        <a:spcAft>
                          <a:spcPts val="800"/>
                        </a:spcAft>
                        <a:buNone/>
                      </a:pPr>
                      <a:r>
                        <a:rPr lang="en-US" sz="1000">
                          <a:effectLst/>
                          <a:latin typeface="Century Gothic" panose="020B0502020202020204" pitchFamily="34" charset="0"/>
                        </a:rPr>
                        <a:t>14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Mchinji</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14</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75102166"/>
                  </a:ext>
                </a:extLst>
              </a:tr>
            </a:tbl>
          </a:graphicData>
        </a:graphic>
      </p:graphicFrame>
    </p:spTree>
    <p:extLst>
      <p:ext uri="{BB962C8B-B14F-4D97-AF65-F5344CB8AC3E}">
        <p14:creationId xmlns:p14="http://schemas.microsoft.com/office/powerpoint/2010/main" val="3719594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F9FD655E-6758-40A8-FB92-275E9523886B}"/>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F69F15DB-5E99-0D45-4DA2-E49B5E46FBB2}"/>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762D3B0A-F4EC-2C1A-F189-35B8082C7A84}"/>
              </a:ext>
            </a:extLst>
          </p:cNvPr>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PRESENTATION OF TECHNICAL ASSESSMENT</a:t>
            </a:r>
          </a:p>
          <a:p>
            <a:pPr lvl="0"/>
            <a:r>
              <a:rPr lang="en-GB" sz="1600" b="1" dirty="0">
                <a:latin typeface="Century Gothic" panose="020B0502020202020204" pitchFamily="34" charset="0"/>
              </a:rPr>
              <a:t>a. Public Institution Connectivity and LIMS (Sites Distribution by District) </a:t>
            </a: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3" name="Table 2">
            <a:extLst>
              <a:ext uri="{FF2B5EF4-FFF2-40B4-BE49-F238E27FC236}">
                <a16:creationId xmlns:a16="http://schemas.microsoft.com/office/drawing/2014/main" id="{D044A6F7-4034-C130-523F-D90F0E8721FA}"/>
              </a:ext>
            </a:extLst>
          </p:cNvPr>
          <p:cNvGraphicFramePr>
            <a:graphicFrameLocks noGrp="1"/>
          </p:cNvGraphicFramePr>
          <p:nvPr>
            <p:extLst>
              <p:ext uri="{D42A27DB-BD31-4B8C-83A1-F6EECF244321}">
                <p14:modId xmlns:p14="http://schemas.microsoft.com/office/powerpoint/2010/main" val="125725147"/>
              </p:ext>
            </p:extLst>
          </p:nvPr>
        </p:nvGraphicFramePr>
        <p:xfrm>
          <a:off x="1425845" y="1977908"/>
          <a:ext cx="6044337" cy="2256035"/>
        </p:xfrm>
        <a:graphic>
          <a:graphicData uri="http://schemas.openxmlformats.org/drawingml/2006/table">
            <a:tbl>
              <a:tblPr firstRow="1" firstCol="1" bandRow="1">
                <a:tableStyleId>{C083E6E3-FA7D-4D7B-A595-EF9225AFEA82}</a:tableStyleId>
              </a:tblPr>
              <a:tblGrid>
                <a:gridCol w="884658">
                  <a:extLst>
                    <a:ext uri="{9D8B030D-6E8A-4147-A177-3AD203B41FA5}">
                      <a16:colId xmlns:a16="http://schemas.microsoft.com/office/drawing/2014/main" val="641571307"/>
                    </a:ext>
                  </a:extLst>
                </a:gridCol>
                <a:gridCol w="2046080">
                  <a:extLst>
                    <a:ext uri="{9D8B030D-6E8A-4147-A177-3AD203B41FA5}">
                      <a16:colId xmlns:a16="http://schemas.microsoft.com/office/drawing/2014/main" val="3305592116"/>
                    </a:ext>
                  </a:extLst>
                </a:gridCol>
                <a:gridCol w="1067520">
                  <a:extLst>
                    <a:ext uri="{9D8B030D-6E8A-4147-A177-3AD203B41FA5}">
                      <a16:colId xmlns:a16="http://schemas.microsoft.com/office/drawing/2014/main" val="1058366511"/>
                    </a:ext>
                  </a:extLst>
                </a:gridCol>
                <a:gridCol w="1067520">
                  <a:extLst>
                    <a:ext uri="{9D8B030D-6E8A-4147-A177-3AD203B41FA5}">
                      <a16:colId xmlns:a16="http://schemas.microsoft.com/office/drawing/2014/main" val="1212162218"/>
                    </a:ext>
                  </a:extLst>
                </a:gridCol>
                <a:gridCol w="978559">
                  <a:extLst>
                    <a:ext uri="{9D8B030D-6E8A-4147-A177-3AD203B41FA5}">
                      <a16:colId xmlns:a16="http://schemas.microsoft.com/office/drawing/2014/main" val="439312859"/>
                    </a:ext>
                  </a:extLst>
                </a:gridCol>
              </a:tblGrid>
              <a:tr h="139700">
                <a:tc>
                  <a:txBody>
                    <a:bodyPr/>
                    <a:lstStyle/>
                    <a:p>
                      <a:pPr marL="0" marR="0" algn="ctr">
                        <a:lnSpc>
                          <a:spcPct val="107000"/>
                        </a:lnSpc>
                        <a:spcAft>
                          <a:spcPts val="800"/>
                        </a:spcAft>
                        <a:buNone/>
                      </a:pPr>
                      <a:r>
                        <a:rPr lang="en-US" sz="1000">
                          <a:effectLst/>
                          <a:latin typeface="Century Gothic" panose="020B0502020202020204" pitchFamily="34" charset="0"/>
                        </a:rPr>
                        <a:t>15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b="0" dirty="0">
                          <a:effectLst/>
                          <a:latin typeface="Century Gothic" panose="020B0502020202020204" pitchFamily="34" charset="0"/>
                        </a:rPr>
                        <a:t>Mulanje</a:t>
                      </a:r>
                      <a:endParaRPr lang="en-US" sz="10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b="0">
                          <a:effectLst/>
                          <a:latin typeface="Century Gothic" panose="020B0502020202020204" pitchFamily="34" charset="0"/>
                        </a:rPr>
                        <a:t>19</a:t>
                      </a:r>
                      <a:endParaRPr lang="en-US" sz="1000" b="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b="0">
                          <a:effectLst/>
                          <a:latin typeface="Century Gothic" panose="020B0502020202020204" pitchFamily="34" charset="0"/>
                        </a:rPr>
                        <a:t>4</a:t>
                      </a:r>
                      <a:endParaRPr lang="en-US" sz="1000" b="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b="0" dirty="0">
                          <a:effectLst/>
                          <a:latin typeface="Century Gothic" panose="020B0502020202020204" pitchFamily="34" charset="0"/>
                        </a:rPr>
                        <a:t>23</a:t>
                      </a:r>
                      <a:endParaRPr lang="en-US" sz="10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36475076"/>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16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Mwanza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16</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34779486"/>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17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Mzimba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5</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73456160"/>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18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Neno</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38413104"/>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19</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Nkhatabay</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76936658"/>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20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err="1">
                          <a:effectLst/>
                          <a:latin typeface="Century Gothic" panose="020B0502020202020204" pitchFamily="34" charset="0"/>
                        </a:rPr>
                        <a:t>Nkhotakota</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15</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91440817"/>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21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Nsanje</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29</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31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00080421"/>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22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Ntcheu</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32</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38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98510920"/>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23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Ntchisi</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12</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22181106"/>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24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Phalombe</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26</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29</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90205649"/>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25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Rumphi</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22</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91685314"/>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26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Salima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22</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11964475"/>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27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Thyolo</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23</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9</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32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83737755"/>
                  </a:ext>
                </a:extLst>
              </a:tr>
              <a:tr h="139700">
                <a:tc>
                  <a:txBody>
                    <a:bodyPr/>
                    <a:lstStyle/>
                    <a:p>
                      <a:pPr marL="0" marR="0" algn="ctr">
                        <a:lnSpc>
                          <a:spcPct val="107000"/>
                        </a:lnSpc>
                        <a:spcAft>
                          <a:spcPts val="800"/>
                        </a:spcAft>
                        <a:buNone/>
                      </a:pPr>
                      <a:r>
                        <a:rPr lang="en-US" sz="1000">
                          <a:effectLst/>
                          <a:latin typeface="Century Gothic" panose="020B0502020202020204" pitchFamily="34" charset="0"/>
                        </a:rPr>
                        <a:t>28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Zomba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27</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31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60115525"/>
                  </a:ext>
                </a:extLst>
              </a:tr>
              <a:tr h="139700">
                <a:tc gridSpan="4">
                  <a:txBody>
                    <a:bodyPr/>
                    <a:lstStyle/>
                    <a:p>
                      <a:pPr marL="0" marR="0" algn="ctr">
                        <a:lnSpc>
                          <a:spcPct val="107000"/>
                        </a:lnSpc>
                        <a:spcAft>
                          <a:spcPts val="800"/>
                        </a:spcAft>
                        <a:buNone/>
                      </a:pPr>
                      <a:r>
                        <a:rPr lang="en-US" sz="1000" b="1" dirty="0">
                          <a:effectLst/>
                          <a:latin typeface="Century Gothic" panose="020B0502020202020204" pitchFamily="34" charset="0"/>
                        </a:rPr>
                        <a:t>TOTAL # OF SITES</a:t>
                      </a:r>
                      <a:endParaRPr lang="en-US" sz="10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07000"/>
                        </a:lnSpc>
                        <a:spcAft>
                          <a:spcPts val="800"/>
                        </a:spcAft>
                        <a:buNone/>
                      </a:pPr>
                      <a:r>
                        <a:rPr lang="en-US" sz="1000" b="1" dirty="0">
                          <a:effectLst/>
                          <a:latin typeface="Century Gothic" panose="020B0502020202020204" pitchFamily="34" charset="0"/>
                        </a:rPr>
                        <a:t>792</a:t>
                      </a:r>
                      <a:endParaRPr lang="en-US" sz="10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58089964"/>
                  </a:ext>
                </a:extLst>
              </a:tr>
            </a:tbl>
          </a:graphicData>
        </a:graphic>
      </p:graphicFrame>
    </p:spTree>
    <p:extLst>
      <p:ext uri="{BB962C8B-B14F-4D97-AF65-F5344CB8AC3E}">
        <p14:creationId xmlns:p14="http://schemas.microsoft.com/office/powerpoint/2010/main" val="2495126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C72132B8-15D0-D896-1D06-6AFA1B4ED2F0}"/>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EB81C88F-1DA8-B9DC-17A5-70E2EB31DAF6}"/>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C17A73A2-98A6-5814-C567-612EE8A2D6F7}"/>
              </a:ext>
            </a:extLst>
          </p:cNvPr>
          <p:cNvSpPr/>
          <p:nvPr/>
        </p:nvSpPr>
        <p:spPr>
          <a:xfrm>
            <a:off x="311760" y="81689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PRESENTATION OF TECHNICAL ASSESSMENT</a:t>
            </a:r>
          </a:p>
          <a:p>
            <a:pPr lvl="0"/>
            <a:r>
              <a:rPr lang="en-GB" sz="1600" b="1" dirty="0">
                <a:latin typeface="Century Gothic" panose="020B0502020202020204" pitchFamily="34" charset="0"/>
              </a:rPr>
              <a:t>a. Public Institution Connectivity and LIMS (Sites Distribution by Ministry) </a:t>
            </a: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4" name="Object 3">
            <a:extLst>
              <a:ext uri="{FF2B5EF4-FFF2-40B4-BE49-F238E27FC236}">
                <a16:creationId xmlns:a16="http://schemas.microsoft.com/office/drawing/2014/main" id="{EAD7AE29-EDF5-A2C0-B2A9-19F9A69E3649}"/>
              </a:ext>
            </a:extLst>
          </p:cNvPr>
          <p:cNvGraphicFramePr>
            <a:graphicFrameLocks noChangeAspect="1"/>
          </p:cNvGraphicFramePr>
          <p:nvPr>
            <p:extLst>
              <p:ext uri="{D42A27DB-BD31-4B8C-83A1-F6EECF244321}">
                <p14:modId xmlns:p14="http://schemas.microsoft.com/office/powerpoint/2010/main" val="2981594275"/>
              </p:ext>
            </p:extLst>
          </p:nvPr>
        </p:nvGraphicFramePr>
        <p:xfrm>
          <a:off x="604838" y="1444815"/>
          <a:ext cx="6392647" cy="3514644"/>
        </p:xfrm>
        <a:graphic>
          <a:graphicData uri="http://schemas.openxmlformats.org/presentationml/2006/ole">
            <mc:AlternateContent xmlns:mc="http://schemas.openxmlformats.org/markup-compatibility/2006">
              <mc:Choice xmlns:v="urn:schemas-microsoft-com:vml" Requires="v">
                <p:oleObj name="Document" r:id="rId3" imgW="6592380" imgH="4534234" progId="Word.Document.12">
                  <p:embed/>
                </p:oleObj>
              </mc:Choice>
              <mc:Fallback>
                <p:oleObj name="Document" r:id="rId3" imgW="6592380" imgH="4534234" progId="Word.Document.12">
                  <p:embed/>
                  <p:pic>
                    <p:nvPicPr>
                      <p:cNvPr id="0" name=""/>
                      <p:cNvPicPr/>
                      <p:nvPr/>
                    </p:nvPicPr>
                    <p:blipFill>
                      <a:blip r:embed="rId4"/>
                      <a:stretch>
                        <a:fillRect/>
                      </a:stretch>
                    </p:blipFill>
                    <p:spPr>
                      <a:xfrm>
                        <a:off x="604838" y="1444815"/>
                        <a:ext cx="6392647" cy="3514644"/>
                      </a:xfrm>
                      <a:prstGeom prst="rect">
                        <a:avLst/>
                      </a:prstGeom>
                    </p:spPr>
                  </p:pic>
                </p:oleObj>
              </mc:Fallback>
            </mc:AlternateContent>
          </a:graphicData>
        </a:graphic>
      </p:graphicFrame>
    </p:spTree>
    <p:extLst>
      <p:ext uri="{BB962C8B-B14F-4D97-AF65-F5344CB8AC3E}">
        <p14:creationId xmlns:p14="http://schemas.microsoft.com/office/powerpoint/2010/main" val="773889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43345B36-1293-FC5C-FC0F-F1F1AD9760ED}"/>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2A40596F-E4E4-6440-18A1-C3C495965A06}"/>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B74B6090-09FB-FCFF-4C7C-8C2FAE072907}"/>
              </a:ext>
            </a:extLst>
          </p:cNvPr>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PRESENTATION OF TECHNICAL ASSESSMENT</a:t>
            </a:r>
          </a:p>
          <a:p>
            <a:pPr lvl="0"/>
            <a:r>
              <a:rPr lang="en-GB" sz="1600" b="1" dirty="0">
                <a:latin typeface="Century Gothic" panose="020B0502020202020204" pitchFamily="34" charset="0"/>
              </a:rPr>
              <a:t>b. National Registration Bureau</a:t>
            </a: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r>
              <a:rPr lang="en-US" sz="1200" dirty="0">
                <a:latin typeface="Century Gothic" panose="020B0502020202020204" pitchFamily="34" charset="0"/>
              </a:rPr>
              <a:t>There were 319 sites in total for assessment </a:t>
            </a:r>
          </a:p>
          <a:p>
            <a:r>
              <a:rPr lang="en-US" sz="1200" dirty="0">
                <a:latin typeface="Century Gothic" panose="020B0502020202020204" pitchFamily="34" charset="0"/>
              </a:rPr>
              <a:t> </a:t>
            </a:r>
          </a:p>
          <a:p>
            <a:r>
              <a:rPr lang="en-US" sz="1200" b="1" dirty="0">
                <a:latin typeface="Century Gothic" panose="020B0502020202020204" pitchFamily="34" charset="0"/>
              </a:rPr>
              <a:t>Total Number of Consolidated sites					319</a:t>
            </a:r>
            <a:endParaRPr lang="en-US" sz="1200" dirty="0">
              <a:latin typeface="Century Gothic" panose="020B0502020202020204" pitchFamily="34" charset="0"/>
            </a:endParaRPr>
          </a:p>
          <a:p>
            <a:r>
              <a:rPr lang="en-US" sz="1200" b="1" dirty="0">
                <a:latin typeface="Century Gothic" panose="020B0502020202020204" pitchFamily="34" charset="0"/>
              </a:rPr>
              <a:t>	</a:t>
            </a:r>
            <a:r>
              <a:rPr lang="en-US" sz="1200" dirty="0">
                <a:latin typeface="Century Gothic" panose="020B0502020202020204" pitchFamily="34" charset="0"/>
              </a:rPr>
              <a:t>Sites connected but need upgrade			</a:t>
            </a:r>
            <a:r>
              <a:rPr lang="en-US" sz="1200" b="1" dirty="0">
                <a:latin typeface="Century Gothic" panose="020B0502020202020204" pitchFamily="34" charset="0"/>
              </a:rPr>
              <a:t>104</a:t>
            </a:r>
            <a:endParaRPr lang="en-US" sz="1200" dirty="0">
              <a:latin typeface="Century Gothic" panose="020B0502020202020204" pitchFamily="34" charset="0"/>
            </a:endParaRPr>
          </a:p>
          <a:p>
            <a:r>
              <a:rPr lang="en-US" sz="1200" dirty="0">
                <a:latin typeface="Century Gothic" panose="020B0502020202020204" pitchFamily="34" charset="0"/>
              </a:rPr>
              <a:t>	Sites connected that do not need an upgrade		057</a:t>
            </a:r>
          </a:p>
          <a:p>
            <a:r>
              <a:rPr lang="en-US" sz="1200" dirty="0">
                <a:latin typeface="Century Gothic" panose="020B0502020202020204" pitchFamily="34" charset="0"/>
              </a:rPr>
              <a:t>						</a:t>
            </a:r>
            <a:r>
              <a:rPr lang="en-US" sz="1200" b="1" dirty="0">
                <a:latin typeface="Century Gothic" panose="020B0502020202020204" pitchFamily="34" charset="0"/>
              </a:rPr>
              <a:t>161</a:t>
            </a:r>
          </a:p>
          <a:p>
            <a:endParaRPr lang="en-US" sz="1200" b="1" dirty="0">
              <a:latin typeface="Century Gothic" panose="020B0502020202020204" pitchFamily="34" charset="0"/>
            </a:endParaRPr>
          </a:p>
          <a:p>
            <a:r>
              <a:rPr lang="en-US" sz="1200" b="1" dirty="0">
                <a:latin typeface="Century Gothic" panose="020B0502020202020204" pitchFamily="34" charset="0"/>
              </a:rPr>
              <a:t>	</a:t>
            </a:r>
            <a:r>
              <a:rPr lang="en-US" sz="1200" dirty="0">
                <a:latin typeface="Century Gothic" panose="020B0502020202020204" pitchFamily="34" charset="0"/>
              </a:rPr>
              <a:t>Sites without Electricity</a:t>
            </a:r>
            <a:r>
              <a:rPr lang="en-US" sz="1200" b="1" dirty="0">
                <a:latin typeface="Century Gothic" panose="020B0502020202020204" pitchFamily="34" charset="0"/>
              </a:rPr>
              <a:t>				</a:t>
            </a:r>
            <a:r>
              <a:rPr lang="en-US" sz="1200" dirty="0">
                <a:latin typeface="Century Gothic" panose="020B0502020202020204" pitchFamily="34" charset="0"/>
              </a:rPr>
              <a:t>106</a:t>
            </a:r>
          </a:p>
          <a:p>
            <a:r>
              <a:rPr lang="en-US" sz="1200" dirty="0">
                <a:latin typeface="Century Gothic" panose="020B0502020202020204" pitchFamily="34" charset="0"/>
              </a:rPr>
              <a:t>	Sites with electricity and need new connection		052</a:t>
            </a:r>
          </a:p>
          <a:p>
            <a:r>
              <a:rPr lang="en-US" sz="1200" dirty="0">
                <a:latin typeface="Century Gothic" panose="020B0502020202020204" pitchFamily="34" charset="0"/>
              </a:rPr>
              <a:t>						</a:t>
            </a:r>
            <a:r>
              <a:rPr lang="en-US" sz="1200" b="1" dirty="0">
                <a:latin typeface="Century Gothic" panose="020B0502020202020204" pitchFamily="34" charset="0"/>
              </a:rPr>
              <a:t>158</a:t>
            </a:r>
            <a:endParaRPr lang="en-US" sz="1200" dirty="0">
              <a:latin typeface="Century Gothic" panose="020B0502020202020204" pitchFamily="34"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kern="100" dirty="0">
              <a:latin typeface="Century Gothic" panose="020B0502020202020204" pitchFamily="34" charset="0"/>
              <a:ea typeface="Aptos" panose="020B0004020202020204" pitchFamily="34" charset="0"/>
              <a:cs typeface="Times New Roman" panose="02020603050405020304" pitchFamily="18" charset="0"/>
            </a:endParaRP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616983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8E972A31-4755-23C0-3987-3170B8D9E5A1}"/>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65B8F674-F0F8-4A2C-E2AF-ADFDC302293D}"/>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193819F2-46AB-9E20-4284-C236EC8FB4A7}"/>
              </a:ext>
            </a:extLst>
          </p:cNvPr>
          <p:cNvSpPr/>
          <p:nvPr/>
        </p:nvSpPr>
        <p:spPr>
          <a:xfrm>
            <a:off x="311760" y="81689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PRESENTATION OF TECHNICAL ASSESSMENT</a:t>
            </a:r>
          </a:p>
          <a:p>
            <a:pPr lvl="0"/>
            <a:r>
              <a:rPr lang="en-GB" sz="1600" b="1" dirty="0">
                <a:latin typeface="Century Gothic" panose="020B0502020202020204" pitchFamily="34" charset="0"/>
              </a:rPr>
              <a:t>b. National Registration Bureau (Distribution by District)</a:t>
            </a: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kern="100" dirty="0">
              <a:latin typeface="Century Gothic" panose="020B0502020202020204" pitchFamily="34" charset="0"/>
              <a:ea typeface="Aptos" panose="020B0004020202020204" pitchFamily="34" charset="0"/>
              <a:cs typeface="Times New Roman" panose="02020603050405020304" pitchFamily="18" charset="0"/>
            </a:endParaRP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2" name="Table 1">
            <a:extLst>
              <a:ext uri="{FF2B5EF4-FFF2-40B4-BE49-F238E27FC236}">
                <a16:creationId xmlns:a16="http://schemas.microsoft.com/office/drawing/2014/main" id="{FA2CF510-D507-E2D8-39F3-EE25AFCACEC8}"/>
              </a:ext>
            </a:extLst>
          </p:cNvPr>
          <p:cNvGraphicFramePr>
            <a:graphicFrameLocks noGrp="1"/>
          </p:cNvGraphicFramePr>
          <p:nvPr>
            <p:extLst>
              <p:ext uri="{D42A27DB-BD31-4B8C-83A1-F6EECF244321}">
                <p14:modId xmlns:p14="http://schemas.microsoft.com/office/powerpoint/2010/main" val="1824803524"/>
              </p:ext>
            </p:extLst>
          </p:nvPr>
        </p:nvGraphicFramePr>
        <p:xfrm>
          <a:off x="937648" y="1503738"/>
          <a:ext cx="6393050" cy="3194802"/>
        </p:xfrm>
        <a:graphic>
          <a:graphicData uri="http://schemas.openxmlformats.org/drawingml/2006/table">
            <a:tbl>
              <a:tblPr firstRow="1" firstCol="1" bandRow="1">
                <a:tableStyleId>{C083E6E3-FA7D-4D7B-A595-EF9225AFEA82}</a:tableStyleId>
              </a:tblPr>
              <a:tblGrid>
                <a:gridCol w="970104">
                  <a:extLst>
                    <a:ext uri="{9D8B030D-6E8A-4147-A177-3AD203B41FA5}">
                      <a16:colId xmlns:a16="http://schemas.microsoft.com/office/drawing/2014/main" val="3121133991"/>
                    </a:ext>
                  </a:extLst>
                </a:gridCol>
                <a:gridCol w="2603014">
                  <a:extLst>
                    <a:ext uri="{9D8B030D-6E8A-4147-A177-3AD203B41FA5}">
                      <a16:colId xmlns:a16="http://schemas.microsoft.com/office/drawing/2014/main" val="467880750"/>
                    </a:ext>
                  </a:extLst>
                </a:gridCol>
                <a:gridCol w="2819932">
                  <a:extLst>
                    <a:ext uri="{9D8B030D-6E8A-4147-A177-3AD203B41FA5}">
                      <a16:colId xmlns:a16="http://schemas.microsoft.com/office/drawing/2014/main" val="3584647862"/>
                    </a:ext>
                  </a:extLst>
                </a:gridCol>
              </a:tblGrid>
              <a:tr h="168297">
                <a:tc>
                  <a:txBody>
                    <a:bodyPr/>
                    <a:lstStyle/>
                    <a:p>
                      <a:pPr marL="0" marR="0" algn="ctr">
                        <a:lnSpc>
                          <a:spcPct val="107000"/>
                        </a:lnSpc>
                        <a:spcAft>
                          <a:spcPts val="800"/>
                        </a:spcAft>
                        <a:buNone/>
                      </a:pPr>
                      <a:r>
                        <a:rPr lang="en-US" sz="1000" dirty="0">
                          <a:effectLst/>
                          <a:latin typeface="Century Gothic" panose="020B0502020202020204" pitchFamily="34" charset="0"/>
                        </a:rPr>
                        <a:t># No\</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DISTRICT</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nSpc>
                          <a:spcPct val="107000"/>
                        </a:lnSpc>
                        <a:spcAft>
                          <a:spcPts val="800"/>
                        </a:spcAft>
                        <a:buNone/>
                      </a:pPr>
                      <a:r>
                        <a:rPr lang="en-US" sz="1000">
                          <a:effectLst/>
                          <a:latin typeface="Century Gothic" panose="020B0502020202020204" pitchFamily="34" charset="0"/>
                        </a:rPr>
                        <a:t>NUMBER OF SITES</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1118557586"/>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Balaka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1641256277"/>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Blantyre</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2613116287"/>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Chikwawa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3191915096"/>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Chitipa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1755597910"/>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Dowa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536089226"/>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Kasungu</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862224571"/>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Lilongwe</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4236563243"/>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Machinga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1233148749"/>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9</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Mangochi</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1103677238"/>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10</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Mulanje</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3972665976"/>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11</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Mzimba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4</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3744160645"/>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12</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Nkhatabay</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1</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1709608935"/>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13</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Nkhotakota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6</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829798513"/>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14</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Ntchisi</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5</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100909851"/>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15</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Phalombe</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2</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1029637076"/>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16</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Rumphi</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3</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573763336"/>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17</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Salima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2</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3184082062"/>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18</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Thyolo</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1</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3158604769"/>
                  </a:ext>
                </a:extLst>
              </a:tr>
              <a:tr h="139280">
                <a:tc>
                  <a:txBody>
                    <a:bodyPr/>
                    <a:lstStyle/>
                    <a:p>
                      <a:pPr marL="0" marR="0" algn="ctr">
                        <a:lnSpc>
                          <a:spcPct val="107000"/>
                        </a:lnSpc>
                        <a:spcAft>
                          <a:spcPts val="800"/>
                        </a:spcAft>
                        <a:buNone/>
                      </a:pPr>
                      <a:r>
                        <a:rPr lang="en-US" sz="1000">
                          <a:effectLst/>
                          <a:latin typeface="Century Gothic" panose="020B0502020202020204" pitchFamily="34" charset="0"/>
                        </a:rPr>
                        <a:t>19</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a:effectLst/>
                          <a:latin typeface="Century Gothic" panose="020B0502020202020204" pitchFamily="34" charset="0"/>
                        </a:rPr>
                        <a:t>Zomba</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a:txBody>
                    <a:bodyPr/>
                    <a:lstStyle/>
                    <a:p>
                      <a:pPr marL="0" marR="0" algn="ctr">
                        <a:lnSpc>
                          <a:spcPct val="107000"/>
                        </a:lnSpc>
                        <a:spcAft>
                          <a:spcPts val="800"/>
                        </a:spcAft>
                        <a:buNone/>
                      </a:pPr>
                      <a:r>
                        <a:rPr lang="en-US" sz="1000" dirty="0">
                          <a:effectLst/>
                          <a:latin typeface="Century Gothic" panose="020B0502020202020204" pitchFamily="34" charset="0"/>
                        </a:rPr>
                        <a:t>3</a:t>
                      </a:r>
                      <a:endParaRPr lang="en-US" sz="10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405001967"/>
                  </a:ext>
                </a:extLst>
              </a:tr>
              <a:tr h="168297">
                <a:tc gridSpan="2">
                  <a:txBody>
                    <a:bodyPr/>
                    <a:lstStyle/>
                    <a:p>
                      <a:pPr marL="0" marR="0" algn="ctr">
                        <a:lnSpc>
                          <a:spcPct val="107000"/>
                        </a:lnSpc>
                        <a:spcAft>
                          <a:spcPts val="800"/>
                        </a:spcAft>
                        <a:buNone/>
                      </a:pPr>
                      <a:r>
                        <a:rPr lang="en-US" sz="1000">
                          <a:effectLst/>
                          <a:latin typeface="Century Gothic" panose="020B0502020202020204" pitchFamily="34" charset="0"/>
                        </a:rPr>
                        <a:t>Total Sites</a:t>
                      </a:r>
                      <a:endParaRPr lang="en-US" sz="100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tc hMerge="1">
                  <a:txBody>
                    <a:bodyPr/>
                    <a:lstStyle/>
                    <a:p>
                      <a:endParaRPr lang="en-US"/>
                    </a:p>
                  </a:txBody>
                  <a:tcPr/>
                </a:tc>
                <a:tc>
                  <a:txBody>
                    <a:bodyPr/>
                    <a:lstStyle/>
                    <a:p>
                      <a:pPr marL="0" marR="0" algn="ctr">
                        <a:lnSpc>
                          <a:spcPct val="107000"/>
                        </a:lnSpc>
                        <a:spcAft>
                          <a:spcPts val="800"/>
                        </a:spcAft>
                        <a:buNone/>
                      </a:pPr>
                      <a:r>
                        <a:rPr lang="en-US" sz="1000" b="1" dirty="0">
                          <a:effectLst/>
                          <a:latin typeface="Century Gothic" panose="020B0502020202020204" pitchFamily="34" charset="0"/>
                        </a:rPr>
                        <a:t>52</a:t>
                      </a:r>
                      <a:endParaRPr lang="en-US" sz="10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2676" marR="62676" marT="0" marB="0" anchor="b"/>
                </a:tc>
                <a:extLst>
                  <a:ext uri="{0D108BD9-81ED-4DB2-BD59-A6C34878D82A}">
                    <a16:rowId xmlns:a16="http://schemas.microsoft.com/office/drawing/2014/main" val="989281347"/>
                  </a:ext>
                </a:extLst>
              </a:tr>
            </a:tbl>
          </a:graphicData>
        </a:graphic>
      </p:graphicFrame>
    </p:spTree>
    <p:extLst>
      <p:ext uri="{BB962C8B-B14F-4D97-AF65-F5344CB8AC3E}">
        <p14:creationId xmlns:p14="http://schemas.microsoft.com/office/powerpoint/2010/main" val="698758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5605E669-6CE8-F97E-1277-8E5B596F9AF4}"/>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085D7AA8-D4B0-C070-15B2-994F7415F914}"/>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B9867757-8C2D-EA8E-A9EF-2694B461DBD7}"/>
              </a:ext>
            </a:extLst>
          </p:cNvPr>
          <p:cNvSpPr/>
          <p:nvPr/>
        </p:nvSpPr>
        <p:spPr>
          <a:xfrm>
            <a:off x="311760" y="81689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PRESENTATION OF TECHNICAL ASSESSMENT</a:t>
            </a:r>
          </a:p>
          <a:p>
            <a:pPr lvl="0"/>
            <a:r>
              <a:rPr lang="en-GB" sz="1600" b="1" dirty="0">
                <a:latin typeface="Century Gothic" panose="020B0502020202020204" pitchFamily="34" charset="0"/>
              </a:rPr>
              <a:t>c. Rural Underserved Areas Mobile Towers</a:t>
            </a:r>
          </a:p>
          <a:p>
            <a:pPr lvl="2" algn="just">
              <a:lnSpc>
                <a:spcPct val="115000"/>
              </a:lnSpc>
              <a:spcAft>
                <a:spcPts val="800"/>
              </a:spcAft>
            </a:pP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3" name="Table 2">
            <a:extLst>
              <a:ext uri="{FF2B5EF4-FFF2-40B4-BE49-F238E27FC236}">
                <a16:creationId xmlns:a16="http://schemas.microsoft.com/office/drawing/2014/main" id="{07662FDA-C765-57B3-5BC4-A2107752627F}"/>
              </a:ext>
            </a:extLst>
          </p:cNvPr>
          <p:cNvGraphicFramePr>
            <a:graphicFrameLocks noGrp="1"/>
          </p:cNvGraphicFramePr>
          <p:nvPr>
            <p:extLst>
              <p:ext uri="{D42A27DB-BD31-4B8C-83A1-F6EECF244321}">
                <p14:modId xmlns:p14="http://schemas.microsoft.com/office/powerpoint/2010/main" val="1923897925"/>
              </p:ext>
            </p:extLst>
          </p:nvPr>
        </p:nvGraphicFramePr>
        <p:xfrm>
          <a:off x="720671" y="1447440"/>
          <a:ext cx="7005234" cy="3398880"/>
        </p:xfrm>
        <a:graphic>
          <a:graphicData uri="http://schemas.openxmlformats.org/drawingml/2006/table">
            <a:tbl>
              <a:tblPr firstRow="1" firstCol="1" bandRow="1">
                <a:tableStyleId>{C083E6E3-FA7D-4D7B-A595-EF9225AFEA82}</a:tableStyleId>
              </a:tblPr>
              <a:tblGrid>
                <a:gridCol w="1102222">
                  <a:extLst>
                    <a:ext uri="{9D8B030D-6E8A-4147-A177-3AD203B41FA5}">
                      <a16:colId xmlns:a16="http://schemas.microsoft.com/office/drawing/2014/main" val="3131617349"/>
                    </a:ext>
                  </a:extLst>
                </a:gridCol>
                <a:gridCol w="2865778">
                  <a:extLst>
                    <a:ext uri="{9D8B030D-6E8A-4147-A177-3AD203B41FA5}">
                      <a16:colId xmlns:a16="http://schemas.microsoft.com/office/drawing/2014/main" val="3077564847"/>
                    </a:ext>
                  </a:extLst>
                </a:gridCol>
                <a:gridCol w="3037234">
                  <a:extLst>
                    <a:ext uri="{9D8B030D-6E8A-4147-A177-3AD203B41FA5}">
                      <a16:colId xmlns:a16="http://schemas.microsoft.com/office/drawing/2014/main" val="3076299159"/>
                    </a:ext>
                  </a:extLst>
                </a:gridCol>
              </a:tblGrid>
              <a:tr h="141811">
                <a:tc>
                  <a:txBody>
                    <a:bodyPr/>
                    <a:lstStyle/>
                    <a:p>
                      <a:pPr marL="0" marR="0" algn="ctr">
                        <a:lnSpc>
                          <a:spcPct val="107000"/>
                        </a:lnSpc>
                        <a:spcAft>
                          <a:spcPts val="800"/>
                        </a:spcAft>
                        <a:buNone/>
                      </a:pPr>
                      <a:r>
                        <a:rPr lang="en-US" sz="900" b="1">
                          <a:effectLst/>
                          <a:latin typeface="Century Gothic" panose="020B0502020202020204" pitchFamily="34" charset="0"/>
                        </a:rPr>
                        <a:t># No</a:t>
                      </a:r>
                      <a:endParaRPr lang="en-US" sz="900" b="1">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b="1">
                          <a:effectLst/>
                          <a:latin typeface="Century Gothic" panose="020B0502020202020204" pitchFamily="34" charset="0"/>
                        </a:rPr>
                        <a:t>DISTRICT</a:t>
                      </a:r>
                      <a:endParaRPr lang="en-US" sz="900" b="1">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b="1" dirty="0">
                          <a:effectLst/>
                          <a:latin typeface="Century Gothic" panose="020B0502020202020204" pitchFamily="34" charset="0"/>
                        </a:rPr>
                        <a:t># PROPOSED SITES</a:t>
                      </a:r>
                      <a:endParaRPr lang="en-US" sz="900" b="1"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3901881812"/>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Balaka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dirty="0">
                          <a:effectLst/>
                          <a:latin typeface="Century Gothic" panose="020B0502020202020204" pitchFamily="34" charset="0"/>
                        </a:rPr>
                        <a:t>1</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6412469"/>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2</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Chikwawa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2</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3651123788"/>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Chitipa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13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008710892"/>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4</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Dedza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4</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607393087"/>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5</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Dowa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768105772"/>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6</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Karonga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5</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34231525"/>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7</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Kasungu</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4</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1285978"/>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8</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Likoma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2</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927990091"/>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10</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Machinga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dirty="0">
                          <a:effectLst/>
                          <a:latin typeface="Century Gothic" panose="020B0502020202020204" pitchFamily="34" charset="0"/>
                        </a:rPr>
                        <a:t>5</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868927729"/>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11</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Mangochi</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10</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936074943"/>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12</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Mchinji</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3390954819"/>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Mulanje</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302024513"/>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14</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Mwanza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1</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3898020174"/>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15</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Mzimba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dirty="0">
                          <a:effectLst/>
                          <a:latin typeface="Century Gothic" panose="020B0502020202020204" pitchFamily="34" charset="0"/>
                        </a:rPr>
                        <a:t>6</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654889172"/>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16</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Neno</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667584452"/>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17</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Nkhata-Bay</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2406088023"/>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18</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Nkhotakota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4</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085815866"/>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19</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Ntcheu</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396638214"/>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20</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Ntchisi</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842697218"/>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21</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Rumphi</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5</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2389055755"/>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22</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Salima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2</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3080644183"/>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23</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Thyolo</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1</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1670466458"/>
                  </a:ext>
                </a:extLst>
              </a:tr>
              <a:tr h="117361">
                <a:tc>
                  <a:txBody>
                    <a:bodyPr/>
                    <a:lstStyle/>
                    <a:p>
                      <a:pPr marL="0" marR="0" algn="ctr">
                        <a:lnSpc>
                          <a:spcPct val="107000"/>
                        </a:lnSpc>
                        <a:spcAft>
                          <a:spcPts val="800"/>
                        </a:spcAft>
                        <a:buNone/>
                      </a:pPr>
                      <a:r>
                        <a:rPr lang="en-US" sz="900">
                          <a:effectLst/>
                          <a:latin typeface="Century Gothic" panose="020B0502020202020204" pitchFamily="34" charset="0"/>
                        </a:rPr>
                        <a:t>24</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Zomba</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a:txBody>
                    <a:bodyPr/>
                    <a:lstStyle/>
                    <a:p>
                      <a:pPr marL="0" marR="0" algn="ctr">
                        <a:lnSpc>
                          <a:spcPct val="107000"/>
                        </a:lnSpc>
                        <a:spcAft>
                          <a:spcPts val="800"/>
                        </a:spcAft>
                        <a:buNone/>
                      </a:pPr>
                      <a:r>
                        <a:rPr lang="en-US" sz="900">
                          <a:effectLst/>
                          <a:latin typeface="Century Gothic" panose="020B0502020202020204" pitchFamily="34" charset="0"/>
                        </a:rPr>
                        <a:t>5</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205017815"/>
                  </a:ext>
                </a:extLst>
              </a:tr>
              <a:tr h="141811">
                <a:tc gridSpan="2">
                  <a:txBody>
                    <a:bodyPr/>
                    <a:lstStyle/>
                    <a:p>
                      <a:pPr marL="0" marR="0" algn="ctr">
                        <a:lnSpc>
                          <a:spcPct val="107000"/>
                        </a:lnSpc>
                        <a:spcAft>
                          <a:spcPts val="800"/>
                        </a:spcAft>
                        <a:buNone/>
                      </a:pPr>
                      <a:r>
                        <a:rPr lang="en-US" sz="900">
                          <a:effectLst/>
                          <a:latin typeface="Century Gothic" panose="020B0502020202020204" pitchFamily="34" charset="0"/>
                        </a:rPr>
                        <a:t>Total sites</a:t>
                      </a:r>
                      <a:endParaRPr lang="en-US" sz="90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tc hMerge="1">
                  <a:txBody>
                    <a:bodyPr/>
                    <a:lstStyle/>
                    <a:p>
                      <a:endParaRPr lang="en-US"/>
                    </a:p>
                  </a:txBody>
                  <a:tcPr/>
                </a:tc>
                <a:tc>
                  <a:txBody>
                    <a:bodyPr/>
                    <a:lstStyle/>
                    <a:p>
                      <a:pPr marL="0" marR="0" algn="ctr">
                        <a:lnSpc>
                          <a:spcPct val="107000"/>
                        </a:lnSpc>
                        <a:spcAft>
                          <a:spcPts val="800"/>
                        </a:spcAft>
                        <a:buNone/>
                      </a:pPr>
                      <a:r>
                        <a:rPr lang="en-US" sz="900" dirty="0">
                          <a:effectLst/>
                          <a:latin typeface="Century Gothic" panose="020B0502020202020204" pitchFamily="34" charset="0"/>
                        </a:rPr>
                        <a:t>91</a:t>
                      </a:r>
                      <a:endParaRPr lang="en-US" sz="9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52812" marR="52812" marT="0" marB="0" anchor="b"/>
                </a:tc>
                <a:extLst>
                  <a:ext uri="{0D108BD9-81ED-4DB2-BD59-A6C34878D82A}">
                    <a16:rowId xmlns:a16="http://schemas.microsoft.com/office/drawing/2014/main" val="983869980"/>
                  </a:ext>
                </a:extLst>
              </a:tr>
            </a:tbl>
          </a:graphicData>
        </a:graphic>
      </p:graphicFrame>
    </p:spTree>
    <p:extLst>
      <p:ext uri="{BB962C8B-B14F-4D97-AF65-F5344CB8AC3E}">
        <p14:creationId xmlns:p14="http://schemas.microsoft.com/office/powerpoint/2010/main" val="854484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E8E9D928-6910-C62E-26FD-0B4F307BA032}"/>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BC78403F-7F22-ADD0-BEC4-D0F90AF24533}"/>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A4AA366C-F40A-E509-2F0A-679BDF1A15EB}"/>
              </a:ext>
            </a:extLst>
          </p:cNvPr>
          <p:cNvSpPr/>
          <p:nvPr/>
        </p:nvSpPr>
        <p:spPr>
          <a:xfrm>
            <a:off x="311760" y="81689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PRESENTATION OF TECHNICAL ASSESSMENT</a:t>
            </a:r>
          </a:p>
          <a:p>
            <a:pPr lvl="0"/>
            <a:r>
              <a:rPr lang="en-GB" sz="1600" b="1" dirty="0">
                <a:latin typeface="Century Gothic" panose="020B0502020202020204" pitchFamily="34" charset="0"/>
              </a:rPr>
              <a:t>c. Rural Underserved Areas Mobile Towers</a:t>
            </a:r>
          </a:p>
          <a:p>
            <a:pPr marL="285750" lvl="2" indent="-285750" algn="just">
              <a:lnSpc>
                <a:spcPct val="115000"/>
              </a:lnSpc>
              <a:spcAft>
                <a:spcPts val="800"/>
              </a:spcAft>
              <a:buFont typeface="Wingdings" panose="05000000000000000000" pitchFamily="2" charset="2"/>
              <a:buChar char="§"/>
            </a:pPr>
            <a:r>
              <a:rPr lang="en-GB" sz="1100" dirty="0">
                <a:latin typeface="Century Gothic" panose="020B0502020202020204" pitchFamily="34" charset="0"/>
              </a:rPr>
              <a:t>Assessed sites consolidated with both Technical and Safeguard requirements</a:t>
            </a:r>
          </a:p>
          <a:p>
            <a:pPr marL="285750" lvl="2" indent="-285750" algn="just">
              <a:lnSpc>
                <a:spcPct val="115000"/>
              </a:lnSpc>
              <a:spcAft>
                <a:spcPts val="800"/>
              </a:spcAft>
              <a:buFont typeface="Wingdings" panose="05000000000000000000" pitchFamily="2" charset="2"/>
              <a:buChar char="§"/>
            </a:pPr>
            <a:r>
              <a:rPr lang="en-GB" sz="1100" dirty="0">
                <a:latin typeface="Century Gothic" panose="020B0502020202020204" pitchFamily="34" charset="0"/>
              </a:rPr>
              <a:t>The site list was validated by key Mobile Network Operators (MNOs) including Telekom Networks Plc, Airtel Malawi Limited, Helios (Malawi Towers Limited) MACRA, USF, the Department of e-Government and the PPPC (Safeguard)</a:t>
            </a:r>
          </a:p>
          <a:p>
            <a:pPr marL="285750" lvl="2" indent="-285750" algn="just">
              <a:lnSpc>
                <a:spcPct val="115000"/>
              </a:lnSpc>
              <a:spcAft>
                <a:spcPts val="800"/>
              </a:spcAft>
              <a:buFont typeface="Wingdings" panose="05000000000000000000" pitchFamily="2" charset="2"/>
              <a:buChar char="§"/>
            </a:pPr>
            <a:r>
              <a:rPr lang="en-GB" sz="1100" dirty="0">
                <a:latin typeface="Century Gothic" panose="020B0502020202020204" pitchFamily="34" charset="0"/>
              </a:rPr>
              <a:t>Site candidates confirmed, </a:t>
            </a:r>
            <a:r>
              <a:rPr lang="en-GB" sz="1100" dirty="0" err="1">
                <a:latin typeface="Century Gothic" panose="020B0502020202020204" pitchFamily="34" charset="0"/>
              </a:rPr>
              <a:t>PoP</a:t>
            </a:r>
            <a:r>
              <a:rPr lang="en-GB" sz="1100" dirty="0">
                <a:latin typeface="Century Gothic" panose="020B0502020202020204" pitchFamily="34" charset="0"/>
              </a:rPr>
              <a:t> mapped for each proposed site with tower heights also confirmed</a:t>
            </a:r>
          </a:p>
          <a:p>
            <a:pPr marL="285750" lvl="2" indent="-285750" algn="just">
              <a:lnSpc>
                <a:spcPct val="115000"/>
              </a:lnSpc>
              <a:spcAft>
                <a:spcPts val="800"/>
              </a:spcAft>
              <a:buFont typeface="Wingdings" panose="05000000000000000000" pitchFamily="2" charset="2"/>
              <a:buChar char="§"/>
            </a:pPr>
            <a:r>
              <a:rPr lang="en-GB" sz="1100" dirty="0">
                <a:latin typeface="Century Gothic" panose="020B0502020202020204" pitchFamily="34" charset="0"/>
              </a:rPr>
              <a:t>Maximum Allowable Subsidy (MAS) has been proposed for each site</a:t>
            </a:r>
          </a:p>
          <a:p>
            <a:pPr marL="285750" lvl="2" indent="-285750" algn="just">
              <a:lnSpc>
                <a:spcPct val="115000"/>
              </a:lnSpc>
              <a:spcAft>
                <a:spcPts val="800"/>
              </a:spcAft>
              <a:buFont typeface="Wingdings" panose="05000000000000000000" pitchFamily="2" charset="2"/>
              <a:buChar char="§"/>
            </a:pPr>
            <a:r>
              <a:rPr lang="en-GB" sz="1100" dirty="0">
                <a:latin typeface="Century Gothic" panose="020B0502020202020204" pitchFamily="34" charset="0"/>
              </a:rPr>
              <a:t>MAS calculation is based on availability of ESCOM, Terrain, Economic activities, </a:t>
            </a:r>
            <a:r>
              <a:rPr lang="en-GB" sz="1100" dirty="0" err="1">
                <a:latin typeface="Century Gothic" panose="020B0502020202020204" pitchFamily="34" charset="0"/>
              </a:rPr>
              <a:t>PoP</a:t>
            </a:r>
            <a:r>
              <a:rPr lang="en-GB" sz="1100" dirty="0">
                <a:latin typeface="Century Gothic" panose="020B0502020202020204" pitchFamily="34" charset="0"/>
              </a:rPr>
              <a:t> presence and Estimated Population</a:t>
            </a:r>
          </a:p>
          <a:p>
            <a:pPr marL="285750" lvl="2" indent="-285750" algn="just">
              <a:lnSpc>
                <a:spcPct val="115000"/>
              </a:lnSpc>
              <a:spcAft>
                <a:spcPts val="800"/>
              </a:spcAft>
              <a:buFont typeface="Wingdings" panose="05000000000000000000" pitchFamily="2" charset="2"/>
              <a:buChar char="§"/>
            </a:pPr>
            <a:r>
              <a:rPr lang="en-GB" sz="1100" dirty="0">
                <a:latin typeface="Century Gothic" panose="020B0502020202020204" pitchFamily="34" charset="0"/>
              </a:rPr>
              <a:t>Sites with available ESCOM score less (Max 10 points) and have less MAS</a:t>
            </a:r>
          </a:p>
          <a:p>
            <a:pPr marL="285750" lvl="2" indent="-285750" algn="just">
              <a:lnSpc>
                <a:spcPct val="115000"/>
              </a:lnSpc>
              <a:spcAft>
                <a:spcPts val="800"/>
              </a:spcAft>
              <a:buFont typeface="Wingdings" panose="05000000000000000000" pitchFamily="2" charset="2"/>
              <a:buChar char="§"/>
            </a:pPr>
            <a:r>
              <a:rPr lang="en-GB" sz="1100" dirty="0">
                <a:latin typeface="Century Gothic" panose="020B0502020202020204" pitchFamily="34" charset="0"/>
              </a:rPr>
              <a:t>Sites with hard-terrain score high (Max 20 points) and have high MAS</a:t>
            </a:r>
          </a:p>
          <a:p>
            <a:pPr marL="285750" lvl="2" indent="-285750" algn="just">
              <a:lnSpc>
                <a:spcPct val="115000"/>
              </a:lnSpc>
              <a:spcAft>
                <a:spcPts val="800"/>
              </a:spcAft>
              <a:buFont typeface="Wingdings" panose="05000000000000000000" pitchFamily="2" charset="2"/>
              <a:buChar char="§"/>
            </a:pPr>
            <a:r>
              <a:rPr lang="en-GB" sz="1100" dirty="0">
                <a:latin typeface="Century Gothic" panose="020B0502020202020204" pitchFamily="34" charset="0"/>
              </a:rPr>
              <a:t>Sites with more economic activities score less (Max 20 points) and have less MAS</a:t>
            </a:r>
          </a:p>
          <a:p>
            <a:pPr marL="285750" lvl="2" indent="-285750" algn="just">
              <a:lnSpc>
                <a:spcPct val="115000"/>
              </a:lnSpc>
              <a:spcAft>
                <a:spcPts val="800"/>
              </a:spcAft>
              <a:buFont typeface="Wingdings" panose="05000000000000000000" pitchFamily="2" charset="2"/>
              <a:buChar char="§"/>
            </a:pPr>
            <a:r>
              <a:rPr lang="en-GB" sz="1100" dirty="0">
                <a:latin typeface="Century Gothic" panose="020B0502020202020204" pitchFamily="34" charset="0"/>
              </a:rPr>
              <a:t>Sites with high estimated population score less (Max 30 points) and have less MAS</a:t>
            </a:r>
          </a:p>
          <a:p>
            <a:pPr marL="285750" lvl="2" indent="-285750" algn="just">
              <a:lnSpc>
                <a:spcPct val="115000"/>
              </a:lnSpc>
              <a:spcAft>
                <a:spcPts val="800"/>
              </a:spcAft>
              <a:buFont typeface="Wingdings" panose="05000000000000000000" pitchFamily="2" charset="2"/>
              <a:buChar char="§"/>
            </a:pPr>
            <a:endParaRPr lang="en-GB" sz="1100" dirty="0">
              <a:latin typeface="Century Gothic" panose="020B0502020202020204" pitchFamily="34" charset="0"/>
            </a:endParaRPr>
          </a:p>
          <a:p>
            <a:pPr marL="285750" lvl="2" indent="-285750" algn="just">
              <a:lnSpc>
                <a:spcPct val="115000"/>
              </a:lnSpc>
              <a:spcAft>
                <a:spcPts val="800"/>
              </a:spcAft>
              <a:buFont typeface="Wingdings" panose="05000000000000000000" pitchFamily="2" charset="2"/>
              <a:buChar char="§"/>
            </a:pPr>
            <a:endParaRPr lang="en-GB" sz="1100" dirty="0">
              <a:latin typeface="Century Gothic" panose="020B0502020202020204" pitchFamily="34" charset="0"/>
            </a:endParaRPr>
          </a:p>
          <a:p>
            <a:pPr marL="285750" lvl="2" indent="-285750" algn="just">
              <a:lnSpc>
                <a:spcPct val="115000"/>
              </a:lnSpc>
              <a:spcAft>
                <a:spcPts val="800"/>
              </a:spcAft>
              <a:buFont typeface="Wingdings" panose="05000000000000000000" pitchFamily="2" charset="2"/>
              <a:buChar char="§"/>
            </a:pPr>
            <a:endParaRPr lang="en-GB" sz="1100" dirty="0">
              <a:latin typeface="Century Gothic" panose="020B0502020202020204" pitchFamily="34" charset="0"/>
            </a:endParaRPr>
          </a:p>
          <a:p>
            <a:pPr lvl="0"/>
            <a:endParaRPr lang="en-GB" sz="1100" b="1" dirty="0">
              <a:latin typeface="Century Gothic" panose="020B0502020202020204" pitchFamily="34" charset="0"/>
            </a:endParaRPr>
          </a:p>
          <a:p>
            <a:pPr lvl="0"/>
            <a:endParaRPr lang="en-US" sz="1100" dirty="0">
              <a:latin typeface="Century Gothic" panose="020B0502020202020204" pitchFamily="34" charset="0"/>
              <a:ea typeface="Times New Roman" panose="02020603050405020304" pitchFamily="18" charset="0"/>
            </a:endParaRPr>
          </a:p>
          <a:p>
            <a:pPr lvl="0"/>
            <a:r>
              <a:rPr lang="en-US" sz="1100" dirty="0">
                <a:latin typeface="Century Gothic" panose="020B0502020202020204" pitchFamily="34" charset="0"/>
                <a:ea typeface="Times New Roman" panose="02020603050405020304" pitchFamily="18" charset="0"/>
              </a:rPr>
              <a:t> </a:t>
            </a:r>
          </a:p>
          <a:p>
            <a:pPr lvl="0">
              <a:lnSpc>
                <a:spcPct val="115000"/>
              </a:lnSpc>
            </a:pPr>
            <a:r>
              <a:rPr lang="en-GB" sz="1100" dirty="0">
                <a:latin typeface="Century Gothic" panose="020B0502020202020204" pitchFamily="34" charset="0"/>
                <a:ea typeface="Garamond" panose="02020404030301010803" pitchFamily="18" charset="0"/>
                <a:cs typeface="Garamond" panose="02020404030301010803" pitchFamily="18" charset="0"/>
              </a:rPr>
              <a:t>	</a:t>
            </a:r>
            <a:endParaRPr sz="1100" b="0" i="0" u="none" strike="noStrike" cap="none" dirty="0">
              <a:solidFill>
                <a:srgbClr val="695D46"/>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3766225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B2A683BB-EEC9-3C9B-CE67-E6627E342D56}"/>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00CE773F-5127-3036-62E9-2F2AE31080F5}"/>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0CDEFB7D-1A01-889F-9012-70330F4AB71D}"/>
              </a:ext>
            </a:extLst>
          </p:cNvPr>
          <p:cNvSpPr/>
          <p:nvPr/>
        </p:nvSpPr>
        <p:spPr>
          <a:xfrm>
            <a:off x="311760" y="816890"/>
            <a:ext cx="8519040" cy="3318000"/>
          </a:xfrm>
          <a:prstGeom prst="rect">
            <a:avLst/>
          </a:prstGeom>
          <a:noFill/>
          <a:ln>
            <a:noFill/>
          </a:ln>
        </p:spPr>
        <p:txBody>
          <a:bodyPr spcFirstLastPara="1" wrap="square" lIns="90000" tIns="91425" rIns="90000" bIns="91425" anchor="t" anchorCtr="0">
            <a:noAutofit/>
          </a:bodyPr>
          <a:lstStyle/>
          <a:p>
            <a:pPr lvl="0"/>
            <a:r>
              <a:rPr lang="en-GB" sz="1200" b="1" dirty="0">
                <a:latin typeface="Century Gothic" panose="020B0502020202020204" pitchFamily="34" charset="0"/>
              </a:rPr>
              <a:t>Kay Technical Challenges</a:t>
            </a:r>
          </a:p>
          <a:p>
            <a:pPr marL="228600" lvl="2" indent="-228600" algn="just">
              <a:lnSpc>
                <a:spcPct val="115000"/>
              </a:lnSpc>
              <a:spcAft>
                <a:spcPts val="800"/>
              </a:spcAft>
              <a:buFont typeface="+mj-lt"/>
              <a:buAutoNum type="arabicPeriod"/>
            </a:pPr>
            <a:r>
              <a:rPr lang="en-GB" sz="1200" b="1" dirty="0">
                <a:latin typeface="Century Gothic" panose="020B0502020202020204" pitchFamily="34" charset="0"/>
              </a:rPr>
              <a:t>Access in hard-to-reach areas</a:t>
            </a:r>
          </a:p>
          <a:p>
            <a:pPr marL="171450" lvl="2" indent="-171450" algn="just">
              <a:lnSpc>
                <a:spcPct val="115000"/>
              </a:lnSpc>
              <a:spcAft>
                <a:spcPts val="800"/>
              </a:spcAft>
              <a:buFont typeface="Wingdings" panose="05000000000000000000" pitchFamily="2" charset="2"/>
              <a:buChar char="§"/>
            </a:pPr>
            <a:r>
              <a:rPr lang="en-GB" sz="1200" dirty="0">
                <a:latin typeface="Century Gothic" panose="020B0502020202020204" pitchFamily="34" charset="0"/>
              </a:rPr>
              <a:t>There are places with no proper roads for cars, in some areas please walk long distance (More than 6Km) and in some areas people have to hire private motorcycles. This is delaying completion of the technical assessment</a:t>
            </a:r>
          </a:p>
          <a:p>
            <a:pPr lvl="2" algn="just">
              <a:lnSpc>
                <a:spcPct val="115000"/>
              </a:lnSpc>
              <a:spcAft>
                <a:spcPts val="800"/>
              </a:spcAft>
            </a:pPr>
            <a:r>
              <a:rPr lang="en-GB" sz="1200" b="1" dirty="0">
                <a:latin typeface="Century Gothic" panose="020B0502020202020204" pitchFamily="34" charset="0"/>
              </a:rPr>
              <a:t>2. Sites without electricity</a:t>
            </a:r>
          </a:p>
          <a:p>
            <a:pPr marL="171450" lvl="2" indent="-171450" algn="just">
              <a:lnSpc>
                <a:spcPct val="115000"/>
              </a:lnSpc>
              <a:spcAft>
                <a:spcPts val="800"/>
              </a:spcAft>
              <a:buFont typeface="Wingdings" panose="05000000000000000000" pitchFamily="2" charset="2"/>
              <a:buChar char="§"/>
            </a:pPr>
            <a:r>
              <a:rPr lang="en-GB" sz="1200" dirty="0">
                <a:latin typeface="Century Gothic" panose="020B0502020202020204" pitchFamily="34" charset="0"/>
              </a:rPr>
              <a:t>There are many potential sites that have no ESCOM power especially on Public Institution Connectivity. Need to work with complimenting projects (Power) to consider those sites in future.</a:t>
            </a: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endParaRPr lang="en-GB" sz="1200" dirty="0">
              <a:latin typeface="Century Gothic" panose="020B0502020202020204" pitchFamily="34" charset="0"/>
            </a:endParaRPr>
          </a:p>
          <a:p>
            <a:pPr marL="342900" lvl="2" indent="-342900" algn="just">
              <a:lnSpc>
                <a:spcPct val="115000"/>
              </a:lnSpc>
              <a:spcAft>
                <a:spcPts val="800"/>
              </a:spcAft>
              <a:buFont typeface="+mj-lt"/>
              <a:buAutoNum type="arabicPeriod" startAt="3"/>
            </a:pPr>
            <a:r>
              <a:rPr lang="en-GB" sz="1200" dirty="0">
                <a:latin typeface="Century Gothic" panose="020B0502020202020204" pitchFamily="34" charset="0"/>
              </a:rPr>
              <a:t>Utilizing Existing Infrastructure for connectivity</a:t>
            </a:r>
          </a:p>
          <a:p>
            <a:pPr marL="342900" lvl="2" indent="-342900" algn="just">
              <a:lnSpc>
                <a:spcPct val="115000"/>
              </a:lnSpc>
              <a:spcAft>
                <a:spcPts val="800"/>
              </a:spcAft>
              <a:buFont typeface="Wingdings" panose="05000000000000000000" pitchFamily="2" charset="2"/>
              <a:buChar char="§"/>
            </a:pPr>
            <a:r>
              <a:rPr lang="en-GB" sz="1200" dirty="0">
                <a:latin typeface="Century Gothic" panose="020B0502020202020204" pitchFamily="34" charset="0"/>
              </a:rPr>
              <a:t>Use ESCOM poles in Optic Fiber installation, reduce FOREX expenditure on importing poles, reduce implementation time. </a:t>
            </a:r>
            <a:r>
              <a:rPr lang="en-GB" sz="1200" dirty="0" err="1">
                <a:latin typeface="Century Gothic" panose="020B0502020202020204" pitchFamily="34" charset="0"/>
              </a:rPr>
              <a:t>MoICT</a:t>
            </a:r>
            <a:r>
              <a:rPr lang="en-GB" sz="1200" dirty="0">
                <a:latin typeface="Century Gothic" panose="020B0502020202020204" pitchFamily="34" charset="0"/>
              </a:rPr>
              <a:t> and MACRA/USF to facilitate co-sitting with ESCOM, ensure no </a:t>
            </a:r>
            <a:r>
              <a:rPr lang="en-GB" sz="1200" dirty="0" err="1">
                <a:latin typeface="Century Gothic" panose="020B0502020202020204" pitchFamily="34" charset="0"/>
              </a:rPr>
              <a:t>expoitation</a:t>
            </a:r>
            <a:r>
              <a:rPr lang="en-GB" sz="1200" dirty="0">
                <a:latin typeface="Century Gothic" panose="020B0502020202020204" pitchFamily="34" charset="0"/>
              </a:rPr>
              <a:t> in pricing co-sitting partners because of monopoly. </a:t>
            </a:r>
          </a:p>
          <a:p>
            <a:pPr marL="342900" lvl="2" indent="-342900" algn="just">
              <a:lnSpc>
                <a:spcPct val="115000"/>
              </a:lnSpc>
              <a:spcAft>
                <a:spcPts val="800"/>
              </a:spcAft>
              <a:buFont typeface="+mj-lt"/>
              <a:buAutoNum type="arabicPeriod"/>
            </a:pPr>
            <a:endParaRPr lang="en-GB" sz="1600" dirty="0">
              <a:latin typeface="Century Gothic" panose="020B0502020202020204" pitchFamily="34" charset="0"/>
            </a:endParaRPr>
          </a:p>
          <a:p>
            <a:pPr marL="342900" lvl="2" indent="-342900" algn="just">
              <a:lnSpc>
                <a:spcPct val="115000"/>
              </a:lnSpc>
              <a:spcAft>
                <a:spcPts val="800"/>
              </a:spcAft>
              <a:buFont typeface="+mj-lt"/>
              <a:buAutoNum type="arabicPeriod"/>
            </a:pPr>
            <a:endParaRPr lang="en-GB" sz="1600" dirty="0">
              <a:latin typeface="Century Gothic" panose="020B0502020202020204" pitchFamily="34" charset="0"/>
            </a:endParaRPr>
          </a:p>
          <a:p>
            <a:pPr lvl="2" algn="just">
              <a:lnSpc>
                <a:spcPct val="115000"/>
              </a:lnSpc>
              <a:spcAft>
                <a:spcPts val="800"/>
              </a:spcAft>
            </a:pPr>
            <a:endParaRPr lang="en-GB" sz="1600" b="1" dirty="0">
              <a:latin typeface="Century Gothic" panose="020B0502020202020204" pitchFamily="34" charset="0"/>
            </a:endParaRP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490963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3601CE29-BE74-DE75-F745-4B78CB21257C}"/>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DB208D07-16AE-7F9D-0AAE-3F068FA38139}"/>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5" name="Picture 4">
            <a:extLst>
              <a:ext uri="{FF2B5EF4-FFF2-40B4-BE49-F238E27FC236}">
                <a16:creationId xmlns:a16="http://schemas.microsoft.com/office/drawing/2014/main" id="{D0608BBC-72F4-33E9-D901-5E9998841714}"/>
              </a:ext>
            </a:extLst>
          </p:cNvPr>
          <p:cNvPicPr>
            <a:picLocks noChangeAspect="1"/>
          </p:cNvPicPr>
          <p:nvPr/>
        </p:nvPicPr>
        <p:blipFill>
          <a:blip r:embed="rId3"/>
          <a:stretch>
            <a:fillRect/>
          </a:stretch>
        </p:blipFill>
        <p:spPr>
          <a:xfrm>
            <a:off x="2479313" y="368214"/>
            <a:ext cx="4021499" cy="4578137"/>
          </a:xfrm>
          <a:prstGeom prst="rect">
            <a:avLst/>
          </a:prstGeom>
        </p:spPr>
      </p:pic>
    </p:spTree>
    <p:extLst>
      <p:ext uri="{BB962C8B-B14F-4D97-AF65-F5344CB8AC3E}">
        <p14:creationId xmlns:p14="http://schemas.microsoft.com/office/powerpoint/2010/main" val="1899198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A4819104-4BC1-2811-31A1-8017B3DC298D}"/>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E0E67F42-92FC-4666-F9C0-322D93202B94}"/>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50661ADF-1894-27DE-8AC2-233C7E382A8B}"/>
              </a:ext>
            </a:extLst>
          </p:cNvPr>
          <p:cNvPicPr>
            <a:picLocks noChangeAspect="1"/>
          </p:cNvPicPr>
          <p:nvPr/>
        </p:nvPicPr>
        <p:blipFill>
          <a:blip r:embed="rId3"/>
          <a:stretch>
            <a:fillRect/>
          </a:stretch>
        </p:blipFill>
        <p:spPr>
          <a:xfrm>
            <a:off x="2643187" y="177970"/>
            <a:ext cx="3857625" cy="4719286"/>
          </a:xfrm>
          <a:prstGeom prst="rect">
            <a:avLst/>
          </a:prstGeom>
        </p:spPr>
      </p:pic>
    </p:spTree>
    <p:extLst>
      <p:ext uri="{BB962C8B-B14F-4D97-AF65-F5344CB8AC3E}">
        <p14:creationId xmlns:p14="http://schemas.microsoft.com/office/powerpoint/2010/main" val="1761434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3601CE29-BE74-DE75-F745-4B78CB21257C}"/>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DB208D07-16AE-7F9D-0AAE-3F068FA38139}"/>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2" name="Hard-to-Reach area Video Chitipa">
            <a:hlinkClick r:id="" action="ppaction://media"/>
            <a:extLst>
              <a:ext uri="{FF2B5EF4-FFF2-40B4-BE49-F238E27FC236}">
                <a16:creationId xmlns:a16="http://schemas.microsoft.com/office/drawing/2014/main" id="{D634344D-8EBA-69DE-BD53-8FC1C37E8DE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890721" y="533400"/>
            <a:ext cx="2273300" cy="4076700"/>
          </a:xfrm>
          <a:prstGeom prst="rect">
            <a:avLst/>
          </a:prstGeom>
        </p:spPr>
      </p:pic>
    </p:spTree>
    <p:extLst>
      <p:ext uri="{BB962C8B-B14F-4D97-AF65-F5344CB8AC3E}">
        <p14:creationId xmlns:p14="http://schemas.microsoft.com/office/powerpoint/2010/main" val="697389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8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3601CE29-BE74-DE75-F745-4B78CB21257C}"/>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DB208D07-16AE-7F9D-0AAE-3F068FA38139}"/>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4" name="Mwanza Hard-to-Reach.mp4 2">
            <a:hlinkClick r:id="" action="ppaction://media"/>
            <a:extLst>
              <a:ext uri="{FF2B5EF4-FFF2-40B4-BE49-F238E27FC236}">
                <a16:creationId xmlns:a16="http://schemas.microsoft.com/office/drawing/2014/main" id="{409EFBCE-FCD0-E263-1C9C-A95E6237F57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54608" y="288669"/>
            <a:ext cx="2286000" cy="4064000"/>
          </a:xfrm>
          <a:prstGeom prst="rect">
            <a:avLst/>
          </a:prstGeom>
        </p:spPr>
      </p:pic>
    </p:spTree>
    <p:extLst>
      <p:ext uri="{BB962C8B-B14F-4D97-AF65-F5344CB8AC3E}">
        <p14:creationId xmlns:p14="http://schemas.microsoft.com/office/powerpoint/2010/main" val="413162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B9E29407-178C-1F6F-42DD-777382632EF0}"/>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34EDE69A-CF88-5036-33FA-770D2ACAF1B1}"/>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3654D20E-CF66-0B22-D304-8AB937AC7647}"/>
              </a:ext>
            </a:extLst>
          </p:cNvPr>
          <p:cNvPicPr>
            <a:picLocks noChangeAspect="1"/>
          </p:cNvPicPr>
          <p:nvPr/>
        </p:nvPicPr>
        <p:blipFill>
          <a:blip r:embed="rId3"/>
          <a:stretch>
            <a:fillRect/>
          </a:stretch>
        </p:blipFill>
        <p:spPr>
          <a:xfrm>
            <a:off x="77492" y="77492"/>
            <a:ext cx="8973518" cy="4881966"/>
          </a:xfrm>
          <a:prstGeom prst="rect">
            <a:avLst/>
          </a:prstGeom>
        </p:spPr>
      </p:pic>
    </p:spTree>
    <p:extLst>
      <p:ext uri="{BB962C8B-B14F-4D97-AF65-F5344CB8AC3E}">
        <p14:creationId xmlns:p14="http://schemas.microsoft.com/office/powerpoint/2010/main" val="1772214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FEC84FDB-D6E7-F9C6-4559-581D708B356D}"/>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A4356105-3E0B-5AEF-BFB8-BCFBD75AFDB4}"/>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4" name="Picture 3">
            <a:extLst>
              <a:ext uri="{FF2B5EF4-FFF2-40B4-BE49-F238E27FC236}">
                <a16:creationId xmlns:a16="http://schemas.microsoft.com/office/drawing/2014/main" id="{FCBD1FDE-F3DA-078E-87D9-7E27BE0EB58E}"/>
              </a:ext>
            </a:extLst>
          </p:cNvPr>
          <p:cNvPicPr>
            <a:picLocks noChangeAspect="1"/>
          </p:cNvPicPr>
          <p:nvPr/>
        </p:nvPicPr>
        <p:blipFill>
          <a:blip r:embed="rId3"/>
          <a:stretch>
            <a:fillRect/>
          </a:stretch>
        </p:blipFill>
        <p:spPr>
          <a:xfrm>
            <a:off x="77493" y="116236"/>
            <a:ext cx="8981266" cy="4874217"/>
          </a:xfrm>
          <a:prstGeom prst="rect">
            <a:avLst/>
          </a:prstGeom>
        </p:spPr>
      </p:pic>
    </p:spTree>
    <p:extLst>
      <p:ext uri="{BB962C8B-B14F-4D97-AF65-F5344CB8AC3E}">
        <p14:creationId xmlns:p14="http://schemas.microsoft.com/office/powerpoint/2010/main" val="1456381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7745F03D-95B1-EABA-D750-EDB7C7FAB827}"/>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A6824F0F-E1F8-C607-777C-0D9D38EE5ECC}"/>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10D5B0E2-A9AF-CBC6-D44E-D9B4D3A4825C}"/>
              </a:ext>
            </a:extLst>
          </p:cNvPr>
          <p:cNvPicPr>
            <a:picLocks noChangeAspect="1"/>
          </p:cNvPicPr>
          <p:nvPr/>
        </p:nvPicPr>
        <p:blipFill>
          <a:blip r:embed="rId3"/>
          <a:stretch>
            <a:fillRect/>
          </a:stretch>
        </p:blipFill>
        <p:spPr>
          <a:xfrm>
            <a:off x="100739" y="116236"/>
            <a:ext cx="8950271" cy="4835471"/>
          </a:xfrm>
          <a:prstGeom prst="rect">
            <a:avLst/>
          </a:prstGeom>
        </p:spPr>
      </p:pic>
    </p:spTree>
    <p:extLst>
      <p:ext uri="{BB962C8B-B14F-4D97-AF65-F5344CB8AC3E}">
        <p14:creationId xmlns:p14="http://schemas.microsoft.com/office/powerpoint/2010/main" val="687257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EAF01736-3C20-BA5E-3688-AF1B38BE806E}"/>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18430DCE-E9DA-211B-063B-BA2AF8CECD51}"/>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4" name="Picture 3">
            <a:extLst>
              <a:ext uri="{FF2B5EF4-FFF2-40B4-BE49-F238E27FC236}">
                <a16:creationId xmlns:a16="http://schemas.microsoft.com/office/drawing/2014/main" id="{11345690-FABD-B37C-F60A-E6D975DFE92B}"/>
              </a:ext>
            </a:extLst>
          </p:cNvPr>
          <p:cNvPicPr>
            <a:picLocks noChangeAspect="1"/>
          </p:cNvPicPr>
          <p:nvPr/>
        </p:nvPicPr>
        <p:blipFill>
          <a:blip r:embed="rId3"/>
          <a:stretch>
            <a:fillRect/>
          </a:stretch>
        </p:blipFill>
        <p:spPr>
          <a:xfrm>
            <a:off x="96593" y="0"/>
            <a:ext cx="8718996" cy="5143500"/>
          </a:xfrm>
          <a:prstGeom prst="rect">
            <a:avLst/>
          </a:prstGeom>
        </p:spPr>
      </p:pic>
    </p:spTree>
    <p:extLst>
      <p:ext uri="{BB962C8B-B14F-4D97-AF65-F5344CB8AC3E}">
        <p14:creationId xmlns:p14="http://schemas.microsoft.com/office/powerpoint/2010/main" val="412807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A08F70E4-1AD2-A8D6-8A49-B06096B61BB6}"/>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5B2040C3-E462-99E3-02BC-8865922F3C9B}"/>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3" name="Picture 2">
            <a:extLst>
              <a:ext uri="{FF2B5EF4-FFF2-40B4-BE49-F238E27FC236}">
                <a16:creationId xmlns:a16="http://schemas.microsoft.com/office/drawing/2014/main" id="{497616C8-ED22-F93E-6DDD-5856494B6E85}"/>
              </a:ext>
            </a:extLst>
          </p:cNvPr>
          <p:cNvPicPr>
            <a:picLocks noChangeAspect="1"/>
          </p:cNvPicPr>
          <p:nvPr/>
        </p:nvPicPr>
        <p:blipFill>
          <a:blip r:embed="rId3"/>
          <a:stretch>
            <a:fillRect/>
          </a:stretch>
        </p:blipFill>
        <p:spPr>
          <a:xfrm>
            <a:off x="154545" y="0"/>
            <a:ext cx="8815589" cy="4997003"/>
          </a:xfrm>
          <a:prstGeom prst="rect">
            <a:avLst/>
          </a:prstGeom>
        </p:spPr>
      </p:pic>
    </p:spTree>
    <p:extLst>
      <p:ext uri="{BB962C8B-B14F-4D97-AF65-F5344CB8AC3E}">
        <p14:creationId xmlns:p14="http://schemas.microsoft.com/office/powerpoint/2010/main" val="1362665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3650B811-7E4B-9405-3B44-330E1E592495}"/>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C898235C-05D9-1967-107F-175BA57A3EBC}"/>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dirty="0">
              <a:solidFill>
                <a:srgbClr val="0070C0"/>
              </a:solidFill>
              <a:latin typeface="Century Gothic"/>
              <a:ea typeface="Century Gothic"/>
              <a:cs typeface="Century Gothic"/>
              <a:sym typeface="Century Gothic"/>
            </a:endParaRPr>
          </a:p>
        </p:txBody>
      </p:sp>
      <p:pic>
        <p:nvPicPr>
          <p:cNvPr id="6" name="Picture 5">
            <a:extLst>
              <a:ext uri="{FF2B5EF4-FFF2-40B4-BE49-F238E27FC236}">
                <a16:creationId xmlns:a16="http://schemas.microsoft.com/office/drawing/2014/main" id="{814A8D85-5B93-7175-B3AD-5BEC7AAAB377}"/>
              </a:ext>
            </a:extLst>
          </p:cNvPr>
          <p:cNvPicPr>
            <a:picLocks noChangeAspect="1"/>
          </p:cNvPicPr>
          <p:nvPr/>
        </p:nvPicPr>
        <p:blipFill>
          <a:blip r:embed="rId3"/>
          <a:stretch>
            <a:fillRect/>
          </a:stretch>
        </p:blipFill>
        <p:spPr>
          <a:xfrm>
            <a:off x="131737" y="131736"/>
            <a:ext cx="8795288" cy="4835471"/>
          </a:xfrm>
          <a:prstGeom prst="rect">
            <a:avLst/>
          </a:prstGeom>
        </p:spPr>
      </p:pic>
    </p:spTree>
    <p:extLst>
      <p:ext uri="{BB962C8B-B14F-4D97-AF65-F5344CB8AC3E}">
        <p14:creationId xmlns:p14="http://schemas.microsoft.com/office/powerpoint/2010/main" val="1577324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5C0898AC-B37A-12BF-F6D0-EC4A4B5C0250}"/>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EBBD5A1B-E39D-DD53-D61B-FD05569F381C}"/>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0E677B32-3D61-2827-C5AA-A6FD189960AC}"/>
              </a:ext>
            </a:extLst>
          </p:cNvPr>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ROADMAP (CONNECTIVITY)-Current</a:t>
            </a:r>
          </a:p>
          <a:p>
            <a:pPr lvl="0"/>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kern="100" dirty="0">
              <a:latin typeface="Century Gothic" panose="020B0502020202020204" pitchFamily="34" charset="0"/>
              <a:ea typeface="Aptos" panose="020B0004020202020204" pitchFamily="34" charset="0"/>
              <a:cs typeface="Times New Roman" panose="02020603050405020304" pitchFamily="18" charset="0"/>
            </a:endParaRP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2" name="Table 1">
            <a:extLst>
              <a:ext uri="{FF2B5EF4-FFF2-40B4-BE49-F238E27FC236}">
                <a16:creationId xmlns:a16="http://schemas.microsoft.com/office/drawing/2014/main" id="{9DCC5FF8-F6CD-444A-7B26-C47CB10221F9}"/>
              </a:ext>
            </a:extLst>
          </p:cNvPr>
          <p:cNvGraphicFramePr>
            <a:graphicFrameLocks noGrp="1"/>
          </p:cNvGraphicFramePr>
          <p:nvPr>
            <p:extLst>
              <p:ext uri="{D42A27DB-BD31-4B8C-83A1-F6EECF244321}">
                <p14:modId xmlns:p14="http://schemas.microsoft.com/office/powerpoint/2010/main" val="1177330735"/>
              </p:ext>
            </p:extLst>
          </p:nvPr>
        </p:nvGraphicFramePr>
        <p:xfrm>
          <a:off x="880056" y="1634454"/>
          <a:ext cx="6096000" cy="1894840"/>
        </p:xfrm>
        <a:graphic>
          <a:graphicData uri="http://schemas.openxmlformats.org/drawingml/2006/table">
            <a:tbl>
              <a:tblPr firstRow="1" bandRow="1">
                <a:tableStyleId>{CF59B6C2-4CB9-4DE1-A03A-684222E27876}</a:tableStyleId>
              </a:tblPr>
              <a:tblGrid>
                <a:gridCol w="1524000">
                  <a:extLst>
                    <a:ext uri="{9D8B030D-6E8A-4147-A177-3AD203B41FA5}">
                      <a16:colId xmlns:a16="http://schemas.microsoft.com/office/drawing/2014/main" val="1644090830"/>
                    </a:ext>
                  </a:extLst>
                </a:gridCol>
                <a:gridCol w="1524000">
                  <a:extLst>
                    <a:ext uri="{9D8B030D-6E8A-4147-A177-3AD203B41FA5}">
                      <a16:colId xmlns:a16="http://schemas.microsoft.com/office/drawing/2014/main" val="4246259806"/>
                    </a:ext>
                  </a:extLst>
                </a:gridCol>
                <a:gridCol w="1524000">
                  <a:extLst>
                    <a:ext uri="{9D8B030D-6E8A-4147-A177-3AD203B41FA5}">
                      <a16:colId xmlns:a16="http://schemas.microsoft.com/office/drawing/2014/main" val="1069891601"/>
                    </a:ext>
                  </a:extLst>
                </a:gridCol>
                <a:gridCol w="1524000">
                  <a:extLst>
                    <a:ext uri="{9D8B030D-6E8A-4147-A177-3AD203B41FA5}">
                      <a16:colId xmlns:a16="http://schemas.microsoft.com/office/drawing/2014/main" val="3580728211"/>
                    </a:ext>
                  </a:extLst>
                </a:gridCol>
              </a:tblGrid>
              <a:tr h="370840">
                <a:tc>
                  <a:txBody>
                    <a:bodyPr/>
                    <a:lstStyle/>
                    <a:p>
                      <a:r>
                        <a:rPr lang="en-US" sz="1100" dirty="0">
                          <a:latin typeface="Century Gothic" panose="020B0502020202020204" pitchFamily="34" charset="0"/>
                        </a:rPr>
                        <a:t>SCOPE</a:t>
                      </a:r>
                    </a:p>
                  </a:txBody>
                  <a:tcPr/>
                </a:tc>
                <a:tc>
                  <a:txBody>
                    <a:bodyPr/>
                    <a:lstStyle/>
                    <a:p>
                      <a:r>
                        <a:rPr lang="en-US" sz="1100" dirty="0">
                          <a:latin typeface="Century Gothic" panose="020B0502020202020204" pitchFamily="34" charset="0"/>
                        </a:rPr>
                        <a:t>TARGET</a:t>
                      </a:r>
                    </a:p>
                  </a:txBody>
                  <a:tcPr/>
                </a:tc>
                <a:tc>
                  <a:txBody>
                    <a:bodyPr/>
                    <a:lstStyle/>
                    <a:p>
                      <a:r>
                        <a:rPr lang="en-US" sz="1100" dirty="0">
                          <a:latin typeface="Century Gothic" panose="020B0502020202020204" pitchFamily="34" charset="0"/>
                        </a:rPr>
                        <a:t>PROCUREMENT</a:t>
                      </a:r>
                    </a:p>
                  </a:txBody>
                  <a:tcPr/>
                </a:tc>
                <a:tc>
                  <a:txBody>
                    <a:bodyPr/>
                    <a:lstStyle/>
                    <a:p>
                      <a:r>
                        <a:rPr lang="en-US" sz="1100" dirty="0">
                          <a:latin typeface="Century Gothic" panose="020B0502020202020204" pitchFamily="34" charset="0"/>
                        </a:rPr>
                        <a:t>COMMENT</a:t>
                      </a:r>
                    </a:p>
                  </a:txBody>
                  <a:tcPr/>
                </a:tc>
                <a:extLst>
                  <a:ext uri="{0D108BD9-81ED-4DB2-BD59-A6C34878D82A}">
                    <a16:rowId xmlns:a16="http://schemas.microsoft.com/office/drawing/2014/main" val="3307040160"/>
                  </a:ext>
                </a:extLst>
              </a:tr>
              <a:tr h="370840">
                <a:tc>
                  <a:txBody>
                    <a:bodyPr/>
                    <a:lstStyle/>
                    <a:p>
                      <a:r>
                        <a:rPr lang="en-US" sz="1100" dirty="0">
                          <a:latin typeface="Century Gothic" panose="020B0502020202020204" pitchFamily="34" charset="0"/>
                        </a:rPr>
                        <a:t>Rural Underserved Mobile Broadband (Towers)</a:t>
                      </a:r>
                    </a:p>
                  </a:txBody>
                  <a:tcPr/>
                </a:tc>
                <a:tc>
                  <a:txBody>
                    <a:bodyPr/>
                    <a:lstStyle/>
                    <a:p>
                      <a:r>
                        <a:rPr lang="en-US" sz="1100" b="1" dirty="0">
                          <a:latin typeface="Century Gothic" panose="020B0502020202020204" pitchFamily="34" charset="0"/>
                        </a:rPr>
                        <a:t>91 Sites***</a:t>
                      </a:r>
                    </a:p>
                  </a:txBody>
                  <a:tcPr/>
                </a:tc>
                <a:tc>
                  <a:txBody>
                    <a:bodyPr/>
                    <a:lstStyle/>
                    <a:p>
                      <a:r>
                        <a:rPr lang="en-US" sz="1100" dirty="0">
                          <a:latin typeface="Century Gothic" panose="020B0502020202020204" pitchFamily="34" charset="0"/>
                        </a:rPr>
                        <a:t>April, 2026</a:t>
                      </a:r>
                    </a:p>
                  </a:txBody>
                  <a:tcPr/>
                </a:tc>
                <a:tc>
                  <a:txBody>
                    <a:bodyPr/>
                    <a:lstStyle/>
                    <a:p>
                      <a:r>
                        <a:rPr lang="en-US" sz="1100" dirty="0">
                          <a:latin typeface="Century Gothic" panose="020B0502020202020204" pitchFamily="34" charset="0"/>
                        </a:rPr>
                        <a:t>Pending finalization of RFB</a:t>
                      </a:r>
                    </a:p>
                  </a:txBody>
                  <a:tcPr/>
                </a:tc>
                <a:extLst>
                  <a:ext uri="{0D108BD9-81ED-4DB2-BD59-A6C34878D82A}">
                    <a16:rowId xmlns:a16="http://schemas.microsoft.com/office/drawing/2014/main" val="378872085"/>
                  </a:ext>
                </a:extLst>
              </a:tr>
              <a:tr h="370840">
                <a:tc>
                  <a:txBody>
                    <a:bodyPr/>
                    <a:lstStyle/>
                    <a:p>
                      <a:r>
                        <a:rPr lang="en-US" sz="1100" dirty="0">
                          <a:latin typeface="Century Gothic" panose="020B0502020202020204" pitchFamily="34" charset="0"/>
                        </a:rPr>
                        <a:t>Public Institution Connectivity (PIC including Ministry of Lands and NRB sites)</a:t>
                      </a:r>
                    </a:p>
                  </a:txBody>
                  <a:tcPr/>
                </a:tc>
                <a:tc>
                  <a:txBody>
                    <a:bodyPr/>
                    <a:lstStyle/>
                    <a:p>
                      <a:r>
                        <a:rPr lang="en-US" sz="1100" dirty="0">
                          <a:latin typeface="Century Gothic" panose="020B0502020202020204" pitchFamily="34" charset="0"/>
                        </a:rPr>
                        <a:t>500 sites</a:t>
                      </a:r>
                    </a:p>
                  </a:txBody>
                  <a:tcPr/>
                </a:tc>
                <a:tc>
                  <a:txBody>
                    <a:bodyPr/>
                    <a:lstStyle/>
                    <a:p>
                      <a:r>
                        <a:rPr lang="en-US" sz="1100" dirty="0">
                          <a:latin typeface="Century Gothic" panose="020B0502020202020204" pitchFamily="34" charset="0"/>
                        </a:rPr>
                        <a:t>May, 2026</a:t>
                      </a:r>
                    </a:p>
                  </a:txBody>
                  <a:tcPr/>
                </a:tc>
                <a:tc>
                  <a:txBody>
                    <a:bodyPr/>
                    <a:lstStyle/>
                    <a:p>
                      <a:r>
                        <a:rPr lang="en-US" sz="1100" dirty="0">
                          <a:latin typeface="Century Gothic" panose="020B0502020202020204" pitchFamily="34" charset="0"/>
                        </a:rPr>
                        <a:t>Pending finalization of CTM and RFB </a:t>
                      </a:r>
                    </a:p>
                  </a:txBody>
                  <a:tcPr/>
                </a:tc>
                <a:extLst>
                  <a:ext uri="{0D108BD9-81ED-4DB2-BD59-A6C34878D82A}">
                    <a16:rowId xmlns:a16="http://schemas.microsoft.com/office/drawing/2014/main" val="2600212945"/>
                  </a:ext>
                </a:extLst>
              </a:tr>
            </a:tbl>
          </a:graphicData>
        </a:graphic>
      </p:graphicFrame>
    </p:spTree>
    <p:extLst>
      <p:ext uri="{BB962C8B-B14F-4D97-AF65-F5344CB8AC3E}">
        <p14:creationId xmlns:p14="http://schemas.microsoft.com/office/powerpoint/2010/main" val="2515561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3">
          <a:extLst>
            <a:ext uri="{FF2B5EF4-FFF2-40B4-BE49-F238E27FC236}">
              <a16:creationId xmlns:a16="http://schemas.microsoft.com/office/drawing/2014/main" id="{D8E4C16B-22F6-E882-4FEC-B7AC7CA75B2C}"/>
            </a:ext>
          </a:extLst>
        </p:cNvPr>
        <p:cNvGrpSpPr/>
        <p:nvPr/>
      </p:nvGrpSpPr>
      <p:grpSpPr>
        <a:xfrm>
          <a:off x="0" y="0"/>
          <a:ext cx="0" cy="0"/>
          <a:chOff x="0" y="0"/>
          <a:chExt cx="0" cy="0"/>
        </a:xfrm>
      </p:grpSpPr>
      <p:sp>
        <p:nvSpPr>
          <p:cNvPr id="134" name="Google Shape;134;p2">
            <a:extLst>
              <a:ext uri="{FF2B5EF4-FFF2-40B4-BE49-F238E27FC236}">
                <a16:creationId xmlns:a16="http://schemas.microsoft.com/office/drawing/2014/main" id="{1EB0BD0D-3BDF-03CA-398E-66FF2789541B}"/>
              </a:ext>
            </a:extLst>
          </p:cNvPr>
          <p:cNvSpPr/>
          <p:nvPr/>
        </p:nvSpPr>
        <p:spPr>
          <a:xfrm>
            <a:off x="311760" y="444960"/>
            <a:ext cx="8519040" cy="4401360"/>
          </a:xfrm>
          <a:prstGeom prst="rect">
            <a:avLst/>
          </a:prstGeom>
          <a:noFill/>
          <a:ln>
            <a:noFill/>
          </a:ln>
        </p:spPr>
        <p:txBody>
          <a:bodyPr spcFirstLastPara="1" wrap="square" lIns="90000" tIns="91425" rIns="90000" bIns="91425" anchor="t" anchorCtr="0">
            <a:noAutofit/>
          </a:bodyPr>
          <a:lstStyle/>
          <a:p>
            <a:pPr lvl="0">
              <a:buSzPts val="3600"/>
            </a:pPr>
            <a:r>
              <a:rPr lang="en-US" sz="2400" b="1" i="0" u="none" strike="noStrike" cap="none" dirty="0">
                <a:solidFill>
                  <a:srgbClr val="0070C0"/>
                </a:solidFill>
                <a:latin typeface="Century Gothic" panose="020B0502020202020204" pitchFamily="34" charset="0"/>
                <a:ea typeface="Century Gothic"/>
                <a:cs typeface="Century Gothic"/>
                <a:sym typeface="Century Gothic"/>
              </a:rPr>
              <a:t>Digital Malawi Acceleration Project (DMAP)</a:t>
            </a:r>
            <a:endParaRPr sz="2400" b="1" i="0" u="none" strike="noStrike" cap="none" dirty="0">
              <a:solidFill>
                <a:srgbClr val="0070C0"/>
              </a:solidFill>
              <a:latin typeface="Century Gothic" panose="020B0502020202020204" pitchFamily="34" charset="0"/>
              <a:ea typeface="Century Gothic"/>
              <a:cs typeface="Century Gothic"/>
              <a:sym typeface="Century Gothic"/>
            </a:endParaRPr>
          </a:p>
        </p:txBody>
      </p:sp>
      <p:sp>
        <p:nvSpPr>
          <p:cNvPr id="135" name="Google Shape;135;p2">
            <a:extLst>
              <a:ext uri="{FF2B5EF4-FFF2-40B4-BE49-F238E27FC236}">
                <a16:creationId xmlns:a16="http://schemas.microsoft.com/office/drawing/2014/main" id="{50BF7878-72F7-8B3D-46F7-4D92DA1BE66C}"/>
              </a:ext>
            </a:extLst>
          </p:cNvPr>
          <p:cNvSpPr/>
          <p:nvPr/>
        </p:nvSpPr>
        <p:spPr>
          <a:xfrm>
            <a:off x="311760" y="1181100"/>
            <a:ext cx="8519040" cy="3318000"/>
          </a:xfrm>
          <a:prstGeom prst="rect">
            <a:avLst/>
          </a:prstGeom>
          <a:noFill/>
          <a:ln>
            <a:noFill/>
          </a:ln>
        </p:spPr>
        <p:txBody>
          <a:bodyPr spcFirstLastPara="1" wrap="square" lIns="90000" tIns="91425" rIns="90000" bIns="91425" anchor="t" anchorCtr="0">
            <a:noAutofit/>
          </a:bodyPr>
          <a:lstStyle/>
          <a:p>
            <a:pPr lvl="0"/>
            <a:r>
              <a:rPr lang="en-GB" sz="1600" b="1" dirty="0">
                <a:latin typeface="Century Gothic" panose="020B0502020202020204" pitchFamily="34" charset="0"/>
              </a:rPr>
              <a:t>ROADMAP (CONNECTIVITY)-Upcoming</a:t>
            </a:r>
          </a:p>
          <a:p>
            <a:pPr lvl="0"/>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b="1" kern="100" dirty="0">
              <a:latin typeface="Century Gothic" panose="020B0502020202020204" pitchFamily="34" charset="0"/>
              <a:ea typeface="Aptos" panose="020B0004020202020204" pitchFamily="34" charset="0"/>
              <a:cs typeface="Times New Roman" panose="02020603050405020304" pitchFamily="18" charset="0"/>
            </a:endParaRPr>
          </a:p>
          <a:p>
            <a:pPr lvl="0" algn="just">
              <a:lnSpc>
                <a:spcPct val="115000"/>
              </a:lnSpc>
              <a:spcAft>
                <a:spcPts val="800"/>
              </a:spcAft>
            </a:pPr>
            <a:endParaRPr lang="en-US" sz="1200" kern="100" dirty="0">
              <a:latin typeface="Century Gothic" panose="020B0502020202020204" pitchFamily="34" charset="0"/>
              <a:ea typeface="Aptos" panose="020B0004020202020204" pitchFamily="34" charset="0"/>
              <a:cs typeface="Times New Roman" panose="02020603050405020304" pitchFamily="18" charset="0"/>
            </a:endParaRPr>
          </a:p>
          <a:p>
            <a:pPr lvl="2" algn="just">
              <a:lnSpc>
                <a:spcPct val="115000"/>
              </a:lnSpc>
              <a:spcAft>
                <a:spcPts val="800"/>
              </a:spcAft>
            </a:pPr>
            <a:r>
              <a:rPr lang="en-US" sz="1200" kern="100" dirty="0">
                <a:latin typeface="Century Gothic" panose="020B0502020202020204" pitchFamily="34" charset="0"/>
                <a:ea typeface="Aptos" panose="020B0004020202020204" pitchFamily="34" charset="0"/>
                <a:cs typeface="Aptos" panose="020B0004020202020204" pitchFamily="34" charset="0"/>
              </a:rPr>
              <a:t> </a:t>
            </a:r>
            <a:r>
              <a:rPr lang="en-GB" sz="1600" b="1" dirty="0">
                <a:latin typeface="Century Gothic" panose="020B0502020202020204" pitchFamily="34" charset="0"/>
              </a:rPr>
              <a:t> </a:t>
            </a:r>
          </a:p>
          <a:p>
            <a:pPr lvl="0"/>
            <a:endParaRPr lang="en-GB" sz="1600" b="1" dirty="0">
              <a:latin typeface="Century Gothic" panose="020B0502020202020204" pitchFamily="34" charset="0"/>
            </a:endParaRPr>
          </a:p>
          <a:p>
            <a:pPr lvl="0"/>
            <a:endParaRPr lang="en-US" sz="1800" dirty="0">
              <a:latin typeface="Century Gothic" panose="020B0502020202020204" pitchFamily="34" charset="0"/>
              <a:ea typeface="Times New Roman" panose="02020603050405020304" pitchFamily="18" charset="0"/>
            </a:endParaRPr>
          </a:p>
          <a:p>
            <a:pPr lvl="0"/>
            <a:r>
              <a:rPr lang="en-US" sz="1800" dirty="0">
                <a:latin typeface="Century Gothic" panose="020B0502020202020204" pitchFamily="34" charset="0"/>
                <a:ea typeface="Times New Roman" panose="02020603050405020304" pitchFamily="18" charset="0"/>
              </a:rPr>
              <a:t> </a:t>
            </a:r>
          </a:p>
          <a:p>
            <a:pPr lvl="0">
              <a:lnSpc>
                <a:spcPct val="115000"/>
              </a:lnSpc>
            </a:pPr>
            <a:r>
              <a:rPr lang="en-GB" sz="1600" dirty="0">
                <a:latin typeface="Century Gothic" panose="020B0502020202020204" pitchFamily="34" charset="0"/>
                <a:ea typeface="Garamond" panose="02020404030301010803" pitchFamily="18" charset="0"/>
                <a:cs typeface="Garamond" panose="02020404030301010803" pitchFamily="18" charset="0"/>
              </a:rPr>
              <a:t>	</a:t>
            </a:r>
            <a:endParaRPr sz="1400" b="0" i="0" u="none" strike="noStrike" cap="none" dirty="0">
              <a:solidFill>
                <a:srgbClr val="695D46"/>
              </a:solidFill>
              <a:latin typeface="Century Gothic"/>
              <a:ea typeface="Century Gothic"/>
              <a:cs typeface="Century Gothic"/>
              <a:sym typeface="Century Gothic"/>
            </a:endParaRPr>
          </a:p>
        </p:txBody>
      </p:sp>
      <p:graphicFrame>
        <p:nvGraphicFramePr>
          <p:cNvPr id="2" name="Table 1">
            <a:extLst>
              <a:ext uri="{FF2B5EF4-FFF2-40B4-BE49-F238E27FC236}">
                <a16:creationId xmlns:a16="http://schemas.microsoft.com/office/drawing/2014/main" id="{68C6B476-B1B7-E6A5-3F9D-B12BD6619A6E}"/>
              </a:ext>
            </a:extLst>
          </p:cNvPr>
          <p:cNvGraphicFramePr>
            <a:graphicFrameLocks noGrp="1"/>
          </p:cNvGraphicFramePr>
          <p:nvPr>
            <p:extLst>
              <p:ext uri="{D42A27DB-BD31-4B8C-83A1-F6EECF244321}">
                <p14:modId xmlns:p14="http://schemas.microsoft.com/office/powerpoint/2010/main" val="1587648581"/>
              </p:ext>
            </p:extLst>
          </p:nvPr>
        </p:nvGraphicFramePr>
        <p:xfrm>
          <a:off x="880056" y="1634454"/>
          <a:ext cx="6096000" cy="2413000"/>
        </p:xfrm>
        <a:graphic>
          <a:graphicData uri="http://schemas.openxmlformats.org/drawingml/2006/table">
            <a:tbl>
              <a:tblPr firstRow="1" bandRow="1">
                <a:tableStyleId>{CF59B6C2-4CB9-4DE1-A03A-684222E27876}</a:tableStyleId>
              </a:tblPr>
              <a:tblGrid>
                <a:gridCol w="1524000">
                  <a:extLst>
                    <a:ext uri="{9D8B030D-6E8A-4147-A177-3AD203B41FA5}">
                      <a16:colId xmlns:a16="http://schemas.microsoft.com/office/drawing/2014/main" val="1644090830"/>
                    </a:ext>
                  </a:extLst>
                </a:gridCol>
                <a:gridCol w="1524000">
                  <a:extLst>
                    <a:ext uri="{9D8B030D-6E8A-4147-A177-3AD203B41FA5}">
                      <a16:colId xmlns:a16="http://schemas.microsoft.com/office/drawing/2014/main" val="4246259806"/>
                    </a:ext>
                  </a:extLst>
                </a:gridCol>
                <a:gridCol w="1524000">
                  <a:extLst>
                    <a:ext uri="{9D8B030D-6E8A-4147-A177-3AD203B41FA5}">
                      <a16:colId xmlns:a16="http://schemas.microsoft.com/office/drawing/2014/main" val="1069891601"/>
                    </a:ext>
                  </a:extLst>
                </a:gridCol>
                <a:gridCol w="1524000">
                  <a:extLst>
                    <a:ext uri="{9D8B030D-6E8A-4147-A177-3AD203B41FA5}">
                      <a16:colId xmlns:a16="http://schemas.microsoft.com/office/drawing/2014/main" val="3580728211"/>
                    </a:ext>
                  </a:extLst>
                </a:gridCol>
              </a:tblGrid>
              <a:tr h="370840">
                <a:tc>
                  <a:txBody>
                    <a:bodyPr/>
                    <a:lstStyle/>
                    <a:p>
                      <a:r>
                        <a:rPr lang="en-US" sz="1100" dirty="0">
                          <a:latin typeface="Century Gothic" panose="020B0502020202020204" pitchFamily="34" charset="0"/>
                        </a:rPr>
                        <a:t>SCOPE</a:t>
                      </a:r>
                    </a:p>
                  </a:txBody>
                  <a:tcPr/>
                </a:tc>
                <a:tc>
                  <a:txBody>
                    <a:bodyPr/>
                    <a:lstStyle/>
                    <a:p>
                      <a:r>
                        <a:rPr lang="en-US" sz="1100" dirty="0">
                          <a:latin typeface="Century Gothic" panose="020B0502020202020204" pitchFamily="34" charset="0"/>
                        </a:rPr>
                        <a:t>TARGET</a:t>
                      </a:r>
                    </a:p>
                  </a:txBody>
                  <a:tcPr/>
                </a:tc>
                <a:tc>
                  <a:txBody>
                    <a:bodyPr/>
                    <a:lstStyle/>
                    <a:p>
                      <a:r>
                        <a:rPr lang="en-US" sz="1100" dirty="0">
                          <a:latin typeface="Century Gothic" panose="020B0502020202020204" pitchFamily="34" charset="0"/>
                        </a:rPr>
                        <a:t>PROCUREMENT</a:t>
                      </a:r>
                    </a:p>
                  </a:txBody>
                  <a:tcPr/>
                </a:tc>
                <a:tc>
                  <a:txBody>
                    <a:bodyPr/>
                    <a:lstStyle/>
                    <a:p>
                      <a:r>
                        <a:rPr lang="en-US" sz="1100" dirty="0">
                          <a:latin typeface="Century Gothic" panose="020B0502020202020204" pitchFamily="34" charset="0"/>
                        </a:rPr>
                        <a:t>COMMENT</a:t>
                      </a:r>
                    </a:p>
                  </a:txBody>
                  <a:tcPr/>
                </a:tc>
                <a:extLst>
                  <a:ext uri="{0D108BD9-81ED-4DB2-BD59-A6C34878D82A}">
                    <a16:rowId xmlns:a16="http://schemas.microsoft.com/office/drawing/2014/main" val="3307040160"/>
                  </a:ext>
                </a:extLst>
              </a:tr>
              <a:tr h="370840">
                <a:tc>
                  <a:txBody>
                    <a:bodyPr/>
                    <a:lstStyle/>
                    <a:p>
                      <a:r>
                        <a:rPr lang="en-US" sz="1100" dirty="0">
                          <a:latin typeface="Century Gothic" panose="020B0502020202020204" pitchFamily="34" charset="0"/>
                        </a:rPr>
                        <a:t>Upgrade of Core GWAN Network</a:t>
                      </a:r>
                    </a:p>
                  </a:txBody>
                  <a:tcPr/>
                </a:tc>
                <a:tc>
                  <a:txBody>
                    <a:bodyPr/>
                    <a:lstStyle/>
                    <a:p>
                      <a:r>
                        <a:rPr lang="en-US" sz="1100" dirty="0">
                          <a:latin typeface="Century Gothic" panose="020B0502020202020204" pitchFamily="34" charset="0"/>
                        </a:rPr>
                        <a:t>Various</a:t>
                      </a:r>
                    </a:p>
                  </a:txBody>
                  <a:tcPr/>
                </a:tc>
                <a:tc>
                  <a:txBody>
                    <a:bodyPr/>
                    <a:lstStyle/>
                    <a:p>
                      <a:r>
                        <a:rPr lang="en-US" sz="1100" dirty="0">
                          <a:latin typeface="Century Gothic" panose="020B0502020202020204" pitchFamily="34" charset="0"/>
                        </a:rPr>
                        <a:t>TBA</a:t>
                      </a:r>
                    </a:p>
                  </a:txBody>
                  <a:tcPr/>
                </a:tc>
                <a:tc>
                  <a:txBody>
                    <a:bodyPr/>
                    <a:lstStyle/>
                    <a:p>
                      <a:r>
                        <a:rPr lang="en-US" sz="1100" dirty="0">
                          <a:latin typeface="Century Gothic" panose="020B0502020202020204" pitchFamily="34" charset="0"/>
                        </a:rPr>
                        <a:t>Pending finalization of RFB</a:t>
                      </a:r>
                    </a:p>
                  </a:txBody>
                  <a:tcPr/>
                </a:tc>
                <a:extLst>
                  <a:ext uri="{0D108BD9-81ED-4DB2-BD59-A6C34878D82A}">
                    <a16:rowId xmlns:a16="http://schemas.microsoft.com/office/drawing/2014/main" val="378872085"/>
                  </a:ext>
                </a:extLst>
              </a:tr>
              <a:tr h="370840">
                <a:tc>
                  <a:txBody>
                    <a:bodyPr/>
                    <a:lstStyle/>
                    <a:p>
                      <a:r>
                        <a:rPr lang="en-US" sz="1100" dirty="0">
                          <a:latin typeface="Century Gothic" panose="020B0502020202020204" pitchFamily="34" charset="0"/>
                        </a:rPr>
                        <a:t>GWAN Managed Services (Fiber Maintenance and NOC Services)</a:t>
                      </a:r>
                    </a:p>
                  </a:txBody>
                  <a:tcPr/>
                </a:tc>
                <a:tc>
                  <a:txBody>
                    <a:bodyPr/>
                    <a:lstStyle/>
                    <a:p>
                      <a:r>
                        <a:rPr lang="en-US" sz="1100" dirty="0">
                          <a:latin typeface="Century Gothic" panose="020B0502020202020204" pitchFamily="34" charset="0"/>
                        </a:rPr>
                        <a:t>Various</a:t>
                      </a:r>
                    </a:p>
                  </a:txBody>
                  <a:tcPr/>
                </a:tc>
                <a:tc>
                  <a:txBody>
                    <a:bodyPr/>
                    <a:lstStyle/>
                    <a:p>
                      <a:r>
                        <a:rPr lang="en-US" sz="1100" dirty="0">
                          <a:latin typeface="Century Gothic" panose="020B0502020202020204" pitchFamily="34" charset="0"/>
                        </a:rPr>
                        <a:t>TBA</a:t>
                      </a:r>
                    </a:p>
                  </a:txBody>
                  <a:tcPr/>
                </a:tc>
                <a:tc>
                  <a:txBody>
                    <a:bodyPr/>
                    <a:lstStyle/>
                    <a:p>
                      <a:r>
                        <a:rPr lang="en-US" sz="1100" dirty="0">
                          <a:latin typeface="Century Gothic" panose="020B0502020202020204" pitchFamily="34" charset="0"/>
                        </a:rPr>
                        <a:t>Pending finalization of RFB</a:t>
                      </a:r>
                    </a:p>
                  </a:txBody>
                  <a:tcPr/>
                </a:tc>
                <a:extLst>
                  <a:ext uri="{0D108BD9-81ED-4DB2-BD59-A6C34878D82A}">
                    <a16:rowId xmlns:a16="http://schemas.microsoft.com/office/drawing/2014/main" val="2600212945"/>
                  </a:ext>
                </a:extLst>
              </a:tr>
              <a:tr h="370840">
                <a:tc>
                  <a:txBody>
                    <a:bodyPr/>
                    <a:lstStyle/>
                    <a:p>
                      <a:r>
                        <a:rPr lang="en-US" sz="1100" dirty="0">
                          <a:latin typeface="Century Gothic" panose="020B0502020202020204" pitchFamily="34" charset="0"/>
                        </a:rPr>
                        <a:t>Connections to school</a:t>
                      </a:r>
                    </a:p>
                  </a:txBody>
                  <a:tcPr/>
                </a:tc>
                <a:tc>
                  <a:txBody>
                    <a:bodyPr/>
                    <a:lstStyle/>
                    <a:p>
                      <a:r>
                        <a:rPr lang="en-US" sz="1100" dirty="0">
                          <a:latin typeface="Century Gothic" panose="020B0502020202020204" pitchFamily="34" charset="0"/>
                        </a:rPr>
                        <a:t>Various</a:t>
                      </a:r>
                    </a:p>
                  </a:txBody>
                  <a:tcPr/>
                </a:tc>
                <a:tc>
                  <a:txBody>
                    <a:bodyPr/>
                    <a:lstStyle/>
                    <a:p>
                      <a:r>
                        <a:rPr lang="en-US" sz="1100" dirty="0">
                          <a:latin typeface="Century Gothic" panose="020B0502020202020204" pitchFamily="34" charset="0"/>
                        </a:rPr>
                        <a:t>TBA</a:t>
                      </a:r>
                    </a:p>
                  </a:txBody>
                  <a:tcPr/>
                </a:tc>
                <a:tc>
                  <a:txBody>
                    <a:bodyPr/>
                    <a:lstStyle/>
                    <a:p>
                      <a:r>
                        <a:rPr lang="en-US" sz="1100" dirty="0">
                          <a:latin typeface="Century Gothic" panose="020B0502020202020204" pitchFamily="34" charset="0"/>
                        </a:rPr>
                        <a:t>Planned in DMAP Phase 2 (2028-2030)</a:t>
                      </a:r>
                    </a:p>
                  </a:txBody>
                  <a:tcPr/>
                </a:tc>
                <a:extLst>
                  <a:ext uri="{0D108BD9-81ED-4DB2-BD59-A6C34878D82A}">
                    <a16:rowId xmlns:a16="http://schemas.microsoft.com/office/drawing/2014/main" val="2773256293"/>
                  </a:ext>
                </a:extLst>
              </a:tr>
              <a:tr h="370840">
                <a:tc>
                  <a:txBody>
                    <a:bodyPr/>
                    <a:lstStyle/>
                    <a:p>
                      <a:r>
                        <a:rPr lang="en-US" sz="1100" dirty="0">
                          <a:latin typeface="Century Gothic" panose="020B0502020202020204" pitchFamily="34" charset="0"/>
                        </a:rPr>
                        <a:t>IP Transit</a:t>
                      </a:r>
                    </a:p>
                  </a:txBody>
                  <a:tcPr/>
                </a:tc>
                <a:tc>
                  <a:txBody>
                    <a:bodyPr/>
                    <a:lstStyle/>
                    <a:p>
                      <a:r>
                        <a:rPr lang="en-US" sz="1100" dirty="0">
                          <a:latin typeface="Century Gothic" panose="020B0502020202020204" pitchFamily="34" charset="0"/>
                        </a:rPr>
                        <a:t>TBA</a:t>
                      </a:r>
                    </a:p>
                  </a:txBody>
                  <a:tcPr/>
                </a:tc>
                <a:tc>
                  <a:txBody>
                    <a:bodyPr/>
                    <a:lstStyle/>
                    <a:p>
                      <a:r>
                        <a:rPr lang="en-US" sz="1100" dirty="0">
                          <a:latin typeface="Century Gothic" panose="020B0502020202020204" pitchFamily="34" charset="0"/>
                        </a:rPr>
                        <a:t>TBA</a:t>
                      </a:r>
                    </a:p>
                  </a:txBody>
                  <a:tcPr/>
                </a:tc>
                <a:tc>
                  <a:txBody>
                    <a:bodyPr/>
                    <a:lstStyle/>
                    <a:p>
                      <a:r>
                        <a:rPr lang="en-US" sz="1100" dirty="0">
                          <a:latin typeface="Century Gothic" panose="020B0502020202020204" pitchFamily="34" charset="0"/>
                        </a:rPr>
                        <a:t>Pending finalization of RFB</a:t>
                      </a:r>
                    </a:p>
                  </a:txBody>
                  <a:tcPr/>
                </a:tc>
                <a:extLst>
                  <a:ext uri="{0D108BD9-81ED-4DB2-BD59-A6C34878D82A}">
                    <a16:rowId xmlns:a16="http://schemas.microsoft.com/office/drawing/2014/main" val="75661365"/>
                  </a:ext>
                </a:extLst>
              </a:tr>
            </a:tbl>
          </a:graphicData>
        </a:graphic>
      </p:graphicFrame>
    </p:spTree>
    <p:extLst>
      <p:ext uri="{BB962C8B-B14F-4D97-AF65-F5344CB8AC3E}">
        <p14:creationId xmlns:p14="http://schemas.microsoft.com/office/powerpoint/2010/main" val="3694847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696A6ECD-9AC2-1326-2E91-6A01456D4E0E}"/>
            </a:ext>
          </a:extLst>
        </p:cNvPr>
        <p:cNvGrpSpPr/>
        <p:nvPr/>
      </p:nvGrpSpPr>
      <p:grpSpPr>
        <a:xfrm>
          <a:off x="0" y="0"/>
          <a:ext cx="0" cy="0"/>
          <a:chOff x="0" y="0"/>
          <a:chExt cx="0" cy="0"/>
        </a:xfrm>
      </p:grpSpPr>
      <p:sp>
        <p:nvSpPr>
          <p:cNvPr id="247" name="Google Shape;247;p10">
            <a:extLst>
              <a:ext uri="{FF2B5EF4-FFF2-40B4-BE49-F238E27FC236}">
                <a16:creationId xmlns:a16="http://schemas.microsoft.com/office/drawing/2014/main" id="{08DFB419-89F2-ECE7-24F6-186A46F1FA64}"/>
              </a:ext>
            </a:extLst>
          </p:cNvPr>
          <p:cNvSpPr/>
          <p:nvPr/>
        </p:nvSpPr>
        <p:spPr>
          <a:xfrm>
            <a:off x="1847520" y="2051280"/>
            <a:ext cx="5447880" cy="705960"/>
          </a:xfrm>
          <a:prstGeom prst="rect">
            <a:avLst/>
          </a:prstGeom>
          <a:noFill/>
          <a:ln>
            <a:noFill/>
          </a:ln>
        </p:spPr>
        <p:txBody>
          <a:bodyPr spcFirstLastPara="1" wrap="square" lIns="90000" tIns="91425" rIns="90000" bIns="91425"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rgbClr val="0070C0"/>
                </a:solidFill>
                <a:latin typeface="Century Gothic"/>
                <a:ea typeface="Century Gothic"/>
                <a:cs typeface="Century Gothic"/>
                <a:sym typeface="Century Gothic"/>
              </a:rPr>
              <a:t>The End..</a:t>
            </a:r>
            <a:endParaRPr sz="3600" b="0" i="0" u="none" strike="noStrike" cap="none" dirty="0">
              <a:solidFill>
                <a:srgbClr val="0070C0"/>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736506055"/>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11502</TotalTime>
  <Words>1585</Words>
  <Application>Microsoft Office PowerPoint</Application>
  <PresentationFormat>On-screen Show (16:9)</PresentationFormat>
  <Paragraphs>563</Paragraphs>
  <Slides>28</Slides>
  <Notes>28</Notes>
  <HiddenSlides>0</HiddenSlides>
  <MMClips>2</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34" baseType="lpstr">
      <vt:lpstr>Arial</vt:lpstr>
      <vt:lpstr>Century Gothic</vt:lpstr>
      <vt:lpstr>Wingdings</vt:lpstr>
      <vt:lpstr>Office Theme</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Chiyembekezo Chekani</dc:creator>
  <cp:lastModifiedBy>Ci Electronics</cp:lastModifiedBy>
  <cp:revision>249</cp:revision>
  <dcterms:modified xsi:type="dcterms:W3CDTF">2026-03-25T07:01:36Z</dcterms:modified>
</cp:coreProperties>
</file>